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65" r:id="rId5"/>
    <p:sldMasterId id="2147483674" r:id="rId6"/>
    <p:sldMasterId id="2147483685" r:id="rId7"/>
  </p:sldMasterIdLst>
  <p:notesMasterIdLst>
    <p:notesMasterId r:id="rId18"/>
  </p:notesMasterIdLst>
  <p:sldIdLst>
    <p:sldId id="5845" r:id="rId8"/>
    <p:sldId id="293" r:id="rId9"/>
    <p:sldId id="294" r:id="rId10"/>
    <p:sldId id="292" r:id="rId11"/>
    <p:sldId id="286" r:id="rId12"/>
    <p:sldId id="285" r:id="rId13"/>
    <p:sldId id="296" r:id="rId14"/>
    <p:sldId id="287" r:id="rId15"/>
    <p:sldId id="298" r:id="rId16"/>
    <p:sldId id="5821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9" roundtripDataSignature="AMtx7mjqHUQfmGDf+qo9uwtmkTj2+z4Lng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F44838-8CD8-E3C2-7FDE-2F1951FB7E0D}" name="King, Dominic" initials="KD" userId="S::dominic.king@accenture.com::0c49d8cd-8cc6-4023-b7ca-1ee450074f53" providerId="AD"/>
  <p188:author id="{DCD5C95F-E616-BE77-6E26-8340AB502A5C}" name="Larkin, Olivia" initials="LO" userId="S::Olivia.Larkin@cityoflondon.gov.uk::62f68090-3d3a-4abc-aa7d-d79c94ee952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rkin, Olivia" initials="" lastIdx="32" clrIdx="0"/>
  <p:cmAuthor id="1" name="Papoutsis, Sotirios" initials="" lastIdx="15" clrIdx="1"/>
  <p:cmAuthor id="2" name="King, Dominic" initials="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375DA1"/>
    <a:srgbClr val="B9C3E1"/>
    <a:srgbClr val="8FA2D4"/>
    <a:srgbClr val="3B64AD"/>
    <a:srgbClr val="3154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79F810-98A1-46B0-8B04-14220E765274}" v="3" dt="2022-08-04T14:52:06.648"/>
  </p1510:revLst>
</p1510:revInfo>
</file>

<file path=ppt/tableStyles.xml><?xml version="1.0" encoding="utf-8"?>
<a:tblStyleLst xmlns:a="http://schemas.openxmlformats.org/drawingml/2006/main" def="{FD77068B-AC8A-4FA6-9E6B-E2360EB939F1}">
  <a:tblStyle styleId="{FD77068B-AC8A-4FA6-9E6B-E2360EB939F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73" autoAdjust="0"/>
  </p:normalViewPr>
  <p:slideViewPr>
    <p:cSldViewPr snapToGrid="0">
      <p:cViewPr varScale="1">
        <p:scale>
          <a:sx n="96" d="100"/>
          <a:sy n="96" d="100"/>
        </p:scale>
        <p:origin x="10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9" Type="http://customschemas.google.com/relationships/presentationmetadata" Target="metadata"/><Relationship Id="rId3" Type="http://schemas.openxmlformats.org/officeDocument/2006/relationships/customXml" Target="../customXml/item3.xml"/><Relationship Id="rId42" Type="http://schemas.openxmlformats.org/officeDocument/2006/relationships/viewProps" Target="viewProps.xml"/><Relationship Id="rId47" Type="http://schemas.microsoft.com/office/2018/10/relationships/authors" Target="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46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40" Type="http://schemas.openxmlformats.org/officeDocument/2006/relationships/commentAuthors" Target="commentAuthors.xml"/><Relationship Id="rId45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43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poutsis, Sotirios" userId="047baf34-4d30-48f3-9dbb-dbf5244a36c9" providerId="ADAL" clId="{CF2F6F0C-3446-49D9-AB9D-3EDEF42D6B09}"/>
    <pc:docChg chg="modSld">
      <pc:chgData name="Papoutsis, Sotirios" userId="047baf34-4d30-48f3-9dbb-dbf5244a36c9" providerId="ADAL" clId="{CF2F6F0C-3446-49D9-AB9D-3EDEF42D6B09}" dt="2022-08-03T08:57:48.394" v="84" actId="27918"/>
      <pc:docMkLst>
        <pc:docMk/>
      </pc:docMkLst>
      <pc:sldChg chg="modSp mod">
        <pc:chgData name="Papoutsis, Sotirios" userId="047baf34-4d30-48f3-9dbb-dbf5244a36c9" providerId="ADAL" clId="{CF2F6F0C-3446-49D9-AB9D-3EDEF42D6B09}" dt="2022-08-03T08:42:18.903" v="52" actId="27918"/>
        <pc:sldMkLst>
          <pc:docMk/>
          <pc:sldMk cId="3210020773" sldId="285"/>
        </pc:sldMkLst>
        <pc:spChg chg="mod">
          <ac:chgData name="Papoutsis, Sotirios" userId="047baf34-4d30-48f3-9dbb-dbf5244a36c9" providerId="ADAL" clId="{CF2F6F0C-3446-49D9-AB9D-3EDEF42D6B09}" dt="2022-08-03T08:31:58.888" v="0"/>
          <ac:spMkLst>
            <pc:docMk/>
            <pc:sldMk cId="3210020773" sldId="285"/>
            <ac:spMk id="7" creationId="{318A7BEB-9690-45CA-9BAA-864B5FCC645F}"/>
          </ac:spMkLst>
        </pc:spChg>
      </pc:sldChg>
      <pc:sldChg chg="modSp mod">
        <pc:chgData name="Papoutsis, Sotirios" userId="047baf34-4d30-48f3-9dbb-dbf5244a36c9" providerId="ADAL" clId="{CF2F6F0C-3446-49D9-AB9D-3EDEF42D6B09}" dt="2022-08-03T08:39:56.492" v="45" actId="27918"/>
        <pc:sldMkLst>
          <pc:docMk/>
          <pc:sldMk cId="1472024841" sldId="286"/>
        </pc:sldMkLst>
        <pc:spChg chg="mod">
          <ac:chgData name="Papoutsis, Sotirios" userId="047baf34-4d30-48f3-9dbb-dbf5244a36c9" providerId="ADAL" clId="{CF2F6F0C-3446-49D9-AB9D-3EDEF42D6B09}" dt="2022-08-03T08:31:58.888" v="0"/>
          <ac:spMkLst>
            <pc:docMk/>
            <pc:sldMk cId="1472024841" sldId="286"/>
            <ac:spMk id="11" creationId="{1FFEAD7B-8AA9-D026-48BD-EB5D5B251B3B}"/>
          </ac:spMkLst>
        </pc:spChg>
        <pc:graphicFrameChg chg="mod">
          <ac:chgData name="Papoutsis, Sotirios" userId="047baf34-4d30-48f3-9dbb-dbf5244a36c9" providerId="ADAL" clId="{CF2F6F0C-3446-49D9-AB9D-3EDEF42D6B09}" dt="2022-08-03T08:38:00.228" v="36" actId="403"/>
          <ac:graphicFrameMkLst>
            <pc:docMk/>
            <pc:sldMk cId="1472024841" sldId="286"/>
            <ac:graphicFrameMk id="17" creationId="{ED623DDF-4B8F-25A3-EF66-039008B10AFE}"/>
          </ac:graphicFrameMkLst>
        </pc:graphicFrameChg>
      </pc:sldChg>
      <pc:sldChg chg="modSp mod">
        <pc:chgData name="Papoutsis, Sotirios" userId="047baf34-4d30-48f3-9dbb-dbf5244a36c9" providerId="ADAL" clId="{CF2F6F0C-3446-49D9-AB9D-3EDEF42D6B09}" dt="2022-08-03T08:46:38.552" v="66" actId="27918"/>
        <pc:sldMkLst>
          <pc:docMk/>
          <pc:sldMk cId="4081005326" sldId="287"/>
        </pc:sldMkLst>
        <pc:spChg chg="mod">
          <ac:chgData name="Papoutsis, Sotirios" userId="047baf34-4d30-48f3-9dbb-dbf5244a36c9" providerId="ADAL" clId="{CF2F6F0C-3446-49D9-AB9D-3EDEF42D6B09}" dt="2022-08-03T08:31:58.888" v="0"/>
          <ac:spMkLst>
            <pc:docMk/>
            <pc:sldMk cId="4081005326" sldId="287"/>
            <ac:spMk id="8" creationId="{E4B74030-BEA9-6780-8463-36270B6604F6}"/>
          </ac:spMkLst>
        </pc:spChg>
        <pc:spChg chg="mod">
          <ac:chgData name="Papoutsis, Sotirios" userId="047baf34-4d30-48f3-9dbb-dbf5244a36c9" providerId="ADAL" clId="{CF2F6F0C-3446-49D9-AB9D-3EDEF42D6B09}" dt="2022-08-03T08:31:58.888" v="0"/>
          <ac:spMkLst>
            <pc:docMk/>
            <pc:sldMk cId="4081005326" sldId="287"/>
            <ac:spMk id="25" creationId="{73645405-449A-0574-6A15-64B5772DBBED}"/>
          </ac:spMkLst>
        </pc:spChg>
      </pc:sldChg>
      <pc:sldChg chg="mod">
        <pc:chgData name="Papoutsis, Sotirios" userId="047baf34-4d30-48f3-9dbb-dbf5244a36c9" providerId="ADAL" clId="{CF2F6F0C-3446-49D9-AB9D-3EDEF42D6B09}" dt="2022-08-03T08:34:50.950" v="19" actId="27918"/>
        <pc:sldMkLst>
          <pc:docMk/>
          <pc:sldMk cId="912865150" sldId="292"/>
        </pc:sldMkLst>
      </pc:sldChg>
      <pc:sldChg chg="modSp mod">
        <pc:chgData name="Papoutsis, Sotirios" userId="047baf34-4d30-48f3-9dbb-dbf5244a36c9" providerId="ADAL" clId="{CF2F6F0C-3446-49D9-AB9D-3EDEF42D6B09}" dt="2022-08-03T08:32:55.750" v="8" actId="20577"/>
        <pc:sldMkLst>
          <pc:docMk/>
          <pc:sldMk cId="1640753657" sldId="293"/>
        </pc:sldMkLst>
        <pc:spChg chg="mod">
          <ac:chgData name="Papoutsis, Sotirios" userId="047baf34-4d30-48f3-9dbb-dbf5244a36c9" providerId="ADAL" clId="{CF2F6F0C-3446-49D9-AB9D-3EDEF42D6B09}" dt="2022-08-03T08:32:51.658" v="7" actId="20577"/>
          <ac:spMkLst>
            <pc:docMk/>
            <pc:sldMk cId="1640753657" sldId="293"/>
            <ac:spMk id="6" creationId="{E50CA435-2BF4-B35B-F23F-69144BE073BE}"/>
          </ac:spMkLst>
        </pc:spChg>
        <pc:spChg chg="mod">
          <ac:chgData name="Papoutsis, Sotirios" userId="047baf34-4d30-48f3-9dbb-dbf5244a36c9" providerId="ADAL" clId="{CF2F6F0C-3446-49D9-AB9D-3EDEF42D6B09}" dt="2022-08-03T08:32:55.750" v="8" actId="20577"/>
          <ac:spMkLst>
            <pc:docMk/>
            <pc:sldMk cId="1640753657" sldId="293"/>
            <ac:spMk id="7" creationId="{ECCB0279-C877-4FBD-8FC7-2AC333D95C91}"/>
          </ac:spMkLst>
        </pc:spChg>
      </pc:sldChg>
      <pc:sldChg chg="modSp mod">
        <pc:chgData name="Papoutsis, Sotirios" userId="047baf34-4d30-48f3-9dbb-dbf5244a36c9" providerId="ADAL" clId="{CF2F6F0C-3446-49D9-AB9D-3EDEF42D6B09}" dt="2022-08-03T08:42:46.073" v="56" actId="27918"/>
        <pc:sldMkLst>
          <pc:docMk/>
          <pc:sldMk cId="1850839084" sldId="296"/>
        </pc:sldMkLst>
        <pc:spChg chg="mod">
          <ac:chgData name="Papoutsis, Sotirios" userId="047baf34-4d30-48f3-9dbb-dbf5244a36c9" providerId="ADAL" clId="{CF2F6F0C-3446-49D9-AB9D-3EDEF42D6B09}" dt="2022-08-03T08:31:58.888" v="0"/>
          <ac:spMkLst>
            <pc:docMk/>
            <pc:sldMk cId="1850839084" sldId="296"/>
            <ac:spMk id="18" creationId="{F98A0F41-CEB9-62C4-59A6-FB67117B3922}"/>
          </ac:spMkLst>
        </pc:spChg>
      </pc:sldChg>
      <pc:sldChg chg="mod">
        <pc:chgData name="Papoutsis, Sotirios" userId="047baf34-4d30-48f3-9dbb-dbf5244a36c9" providerId="ADAL" clId="{CF2F6F0C-3446-49D9-AB9D-3EDEF42D6B09}" dt="2022-08-03T08:57:48.394" v="84" actId="27918"/>
        <pc:sldMkLst>
          <pc:docMk/>
          <pc:sldMk cId="722648281" sldId="298"/>
        </pc:sldMkLst>
      </pc:sldChg>
      <pc:sldChg chg="modSp">
        <pc:chgData name="Papoutsis, Sotirios" userId="047baf34-4d30-48f3-9dbb-dbf5244a36c9" providerId="ADAL" clId="{CF2F6F0C-3446-49D9-AB9D-3EDEF42D6B09}" dt="2022-08-03T08:31:58.888" v="0"/>
        <pc:sldMkLst>
          <pc:docMk/>
          <pc:sldMk cId="1118078335" sldId="5845"/>
        </pc:sldMkLst>
        <pc:spChg chg="mod">
          <ac:chgData name="Papoutsis, Sotirios" userId="047baf34-4d30-48f3-9dbb-dbf5244a36c9" providerId="ADAL" clId="{CF2F6F0C-3446-49D9-AB9D-3EDEF42D6B09}" dt="2022-08-03T08:31:58.888" v="0"/>
          <ac:spMkLst>
            <pc:docMk/>
            <pc:sldMk cId="1118078335" sldId="5845"/>
            <ac:spMk id="6" creationId="{F16F6972-B5CD-4F46-9E79-E3F59B91F102}"/>
          </ac:spMkLst>
        </pc:spChg>
      </pc:sldChg>
    </pc:docChg>
  </pc:docChgLst>
  <pc:docChgLst>
    <pc:chgData name="Papoutsis, Sotirios" userId="047baf34-4d30-48f3-9dbb-dbf5244a36c9" providerId="ADAL" clId="{BF79F810-98A1-46B0-8B04-14220E765274}"/>
    <pc:docChg chg="custSel modSld">
      <pc:chgData name="Papoutsis, Sotirios" userId="047baf34-4d30-48f3-9dbb-dbf5244a36c9" providerId="ADAL" clId="{BF79F810-98A1-46B0-8B04-14220E765274}" dt="2022-08-04T14:52:06.648" v="104"/>
      <pc:docMkLst>
        <pc:docMk/>
      </pc:docMkLst>
      <pc:sldChg chg="modSp mod">
        <pc:chgData name="Papoutsis, Sotirios" userId="047baf34-4d30-48f3-9dbb-dbf5244a36c9" providerId="ADAL" clId="{BF79F810-98A1-46B0-8B04-14220E765274}" dt="2022-08-03T09:29:15.259" v="51" actId="27918"/>
        <pc:sldMkLst>
          <pc:docMk/>
          <pc:sldMk cId="3210020773" sldId="285"/>
        </pc:sldMkLst>
        <pc:spChg chg="mod">
          <ac:chgData name="Papoutsis, Sotirios" userId="047baf34-4d30-48f3-9dbb-dbf5244a36c9" providerId="ADAL" clId="{BF79F810-98A1-46B0-8B04-14220E765274}" dt="2022-08-03T09:24:48.641" v="0"/>
          <ac:spMkLst>
            <pc:docMk/>
            <pc:sldMk cId="3210020773" sldId="285"/>
            <ac:spMk id="7" creationId="{318A7BEB-9690-45CA-9BAA-864B5FCC645F}"/>
          </ac:spMkLst>
        </pc:spChg>
      </pc:sldChg>
      <pc:sldChg chg="modSp mod">
        <pc:chgData name="Papoutsis, Sotirios" userId="047baf34-4d30-48f3-9dbb-dbf5244a36c9" providerId="ADAL" clId="{BF79F810-98A1-46B0-8B04-14220E765274}" dt="2022-08-03T09:27:59.429" v="46" actId="27918"/>
        <pc:sldMkLst>
          <pc:docMk/>
          <pc:sldMk cId="1472024841" sldId="286"/>
        </pc:sldMkLst>
        <pc:spChg chg="mod">
          <ac:chgData name="Papoutsis, Sotirios" userId="047baf34-4d30-48f3-9dbb-dbf5244a36c9" providerId="ADAL" clId="{BF79F810-98A1-46B0-8B04-14220E765274}" dt="2022-08-03T09:24:48.641" v="0"/>
          <ac:spMkLst>
            <pc:docMk/>
            <pc:sldMk cId="1472024841" sldId="286"/>
            <ac:spMk id="11" creationId="{1FFEAD7B-8AA9-D026-48BD-EB5D5B251B3B}"/>
          </ac:spMkLst>
        </pc:spChg>
      </pc:sldChg>
      <pc:sldChg chg="modSp mod">
        <pc:chgData name="Papoutsis, Sotirios" userId="047baf34-4d30-48f3-9dbb-dbf5244a36c9" providerId="ADAL" clId="{BF79F810-98A1-46B0-8B04-14220E765274}" dt="2022-08-03T09:33:56.004" v="75" actId="27918"/>
        <pc:sldMkLst>
          <pc:docMk/>
          <pc:sldMk cId="4081005326" sldId="287"/>
        </pc:sldMkLst>
        <pc:spChg chg="mod">
          <ac:chgData name="Papoutsis, Sotirios" userId="047baf34-4d30-48f3-9dbb-dbf5244a36c9" providerId="ADAL" clId="{BF79F810-98A1-46B0-8B04-14220E765274}" dt="2022-08-03T09:24:48.641" v="0"/>
          <ac:spMkLst>
            <pc:docMk/>
            <pc:sldMk cId="4081005326" sldId="287"/>
            <ac:spMk id="8" creationId="{E4B74030-BEA9-6780-8463-36270B6604F6}"/>
          </ac:spMkLst>
        </pc:spChg>
        <pc:spChg chg="mod">
          <ac:chgData name="Papoutsis, Sotirios" userId="047baf34-4d30-48f3-9dbb-dbf5244a36c9" providerId="ADAL" clId="{BF79F810-98A1-46B0-8B04-14220E765274}" dt="2022-08-03T09:24:48.641" v="0"/>
          <ac:spMkLst>
            <pc:docMk/>
            <pc:sldMk cId="4081005326" sldId="287"/>
            <ac:spMk id="25" creationId="{73645405-449A-0574-6A15-64B5772DBBED}"/>
          </ac:spMkLst>
        </pc:spChg>
      </pc:sldChg>
      <pc:sldChg chg="mod">
        <pc:chgData name="Papoutsis, Sotirios" userId="047baf34-4d30-48f3-9dbb-dbf5244a36c9" providerId="ADAL" clId="{BF79F810-98A1-46B0-8B04-14220E765274}" dt="2022-08-03T09:25:49.191" v="21" actId="27918"/>
        <pc:sldMkLst>
          <pc:docMk/>
          <pc:sldMk cId="912865150" sldId="292"/>
        </pc:sldMkLst>
      </pc:sldChg>
      <pc:sldChg chg="modSp mod modNotesTx">
        <pc:chgData name="Papoutsis, Sotirios" userId="047baf34-4d30-48f3-9dbb-dbf5244a36c9" providerId="ADAL" clId="{BF79F810-98A1-46B0-8B04-14220E765274}" dt="2022-08-04T14:36:03.308" v="97"/>
        <pc:sldMkLst>
          <pc:docMk/>
          <pc:sldMk cId="1640753657" sldId="293"/>
        </pc:sldMkLst>
        <pc:spChg chg="mod">
          <ac:chgData name="Papoutsis, Sotirios" userId="047baf34-4d30-48f3-9dbb-dbf5244a36c9" providerId="ADAL" clId="{BF79F810-98A1-46B0-8B04-14220E765274}" dt="2022-08-03T09:25:05.172" v="8" actId="20577"/>
          <ac:spMkLst>
            <pc:docMk/>
            <pc:sldMk cId="1640753657" sldId="293"/>
            <ac:spMk id="6" creationId="{E50CA435-2BF4-B35B-F23F-69144BE073BE}"/>
          </ac:spMkLst>
        </pc:spChg>
        <pc:spChg chg="mod">
          <ac:chgData name="Papoutsis, Sotirios" userId="047baf34-4d30-48f3-9dbb-dbf5244a36c9" providerId="ADAL" clId="{BF79F810-98A1-46B0-8B04-14220E765274}" dt="2022-08-03T09:24:54.941" v="4" actId="20577"/>
          <ac:spMkLst>
            <pc:docMk/>
            <pc:sldMk cId="1640753657" sldId="293"/>
            <ac:spMk id="7" creationId="{ECCB0279-C877-4FBD-8FC7-2AC333D95C91}"/>
          </ac:spMkLst>
        </pc:spChg>
      </pc:sldChg>
      <pc:sldChg chg="addSp modSp">
        <pc:chgData name="Papoutsis, Sotirios" userId="047baf34-4d30-48f3-9dbb-dbf5244a36c9" providerId="ADAL" clId="{BF79F810-98A1-46B0-8B04-14220E765274}" dt="2022-08-04T14:52:06.648" v="104"/>
        <pc:sldMkLst>
          <pc:docMk/>
          <pc:sldMk cId="605312457" sldId="294"/>
        </pc:sldMkLst>
        <pc:spChg chg="add mod">
          <ac:chgData name="Papoutsis, Sotirios" userId="047baf34-4d30-48f3-9dbb-dbf5244a36c9" providerId="ADAL" clId="{BF79F810-98A1-46B0-8B04-14220E765274}" dt="2022-08-04T14:52:06.648" v="104"/>
          <ac:spMkLst>
            <pc:docMk/>
            <pc:sldMk cId="605312457" sldId="294"/>
            <ac:spMk id="4" creationId="{5C02568A-0EC4-4234-8568-57468E01B261}"/>
          </ac:spMkLst>
        </pc:spChg>
      </pc:sldChg>
      <pc:sldChg chg="addSp delSp modSp mod">
        <pc:chgData name="Papoutsis, Sotirios" userId="047baf34-4d30-48f3-9dbb-dbf5244a36c9" providerId="ADAL" clId="{BF79F810-98A1-46B0-8B04-14220E765274}" dt="2022-08-04T14:48:08.207" v="103" actId="27918"/>
        <pc:sldMkLst>
          <pc:docMk/>
          <pc:sldMk cId="1850839084" sldId="296"/>
        </pc:sldMkLst>
        <pc:spChg chg="del">
          <ac:chgData name="Papoutsis, Sotirios" userId="047baf34-4d30-48f3-9dbb-dbf5244a36c9" providerId="ADAL" clId="{BF79F810-98A1-46B0-8B04-14220E765274}" dt="2022-08-04T14:48:02.257" v="99" actId="478"/>
          <ac:spMkLst>
            <pc:docMk/>
            <pc:sldMk cId="1850839084" sldId="296"/>
            <ac:spMk id="11" creationId="{2303AB99-A7AB-7A03-66D3-16C406D4E49D}"/>
          </ac:spMkLst>
        </pc:spChg>
        <pc:spChg chg="add mod">
          <ac:chgData name="Papoutsis, Sotirios" userId="047baf34-4d30-48f3-9dbb-dbf5244a36c9" providerId="ADAL" clId="{BF79F810-98A1-46B0-8B04-14220E765274}" dt="2022-08-04T14:47:59.702" v="98"/>
          <ac:spMkLst>
            <pc:docMk/>
            <pc:sldMk cId="1850839084" sldId="296"/>
            <ac:spMk id="12" creationId="{FA799F9A-6257-4B0D-053A-EB2C08D94231}"/>
          </ac:spMkLst>
        </pc:spChg>
        <pc:spChg chg="add mod">
          <ac:chgData name="Papoutsis, Sotirios" userId="047baf34-4d30-48f3-9dbb-dbf5244a36c9" providerId="ADAL" clId="{BF79F810-98A1-46B0-8B04-14220E765274}" dt="2022-08-04T14:47:59.702" v="98"/>
          <ac:spMkLst>
            <pc:docMk/>
            <pc:sldMk cId="1850839084" sldId="296"/>
            <ac:spMk id="15" creationId="{31A3E413-9F3A-AD8B-5E9E-C97A79DB29E5}"/>
          </ac:spMkLst>
        </pc:spChg>
        <pc:spChg chg="mod">
          <ac:chgData name="Papoutsis, Sotirios" userId="047baf34-4d30-48f3-9dbb-dbf5244a36c9" providerId="ADAL" clId="{BF79F810-98A1-46B0-8B04-14220E765274}" dt="2022-08-03T09:24:48.641" v="0"/>
          <ac:spMkLst>
            <pc:docMk/>
            <pc:sldMk cId="1850839084" sldId="296"/>
            <ac:spMk id="18" creationId="{F98A0F41-CEB9-62C4-59A6-FB67117B3922}"/>
          </ac:spMkLst>
        </pc:spChg>
      </pc:sldChg>
      <pc:sldChg chg="mod">
        <pc:chgData name="Papoutsis, Sotirios" userId="047baf34-4d30-48f3-9dbb-dbf5244a36c9" providerId="ADAL" clId="{BF79F810-98A1-46B0-8B04-14220E765274}" dt="2022-08-03T09:37:19.670" v="96" actId="27918"/>
        <pc:sldMkLst>
          <pc:docMk/>
          <pc:sldMk cId="722648281" sldId="298"/>
        </pc:sldMkLst>
      </pc:sldChg>
      <pc:sldChg chg="modSp">
        <pc:chgData name="Papoutsis, Sotirios" userId="047baf34-4d30-48f3-9dbb-dbf5244a36c9" providerId="ADAL" clId="{BF79F810-98A1-46B0-8B04-14220E765274}" dt="2022-08-03T09:24:48.641" v="0"/>
        <pc:sldMkLst>
          <pc:docMk/>
          <pc:sldMk cId="1118078335" sldId="5845"/>
        </pc:sldMkLst>
        <pc:spChg chg="mod">
          <ac:chgData name="Papoutsis, Sotirios" userId="047baf34-4d30-48f3-9dbb-dbf5244a36c9" providerId="ADAL" clId="{BF79F810-98A1-46B0-8B04-14220E765274}" dt="2022-08-03T09:24:48.641" v="0"/>
          <ac:spMkLst>
            <pc:docMk/>
            <pc:sldMk cId="1118078335" sldId="5845"/>
            <ac:spMk id="6" creationId="{F16F6972-B5CD-4F46-9E79-E3F59B91F102}"/>
          </ac:spMkLst>
        </pc:spChg>
      </pc:sldChg>
    </pc:docChg>
  </pc:docChgLst>
  <pc:docChgLst>
    <pc:chgData name="Papoutsis, Sotirios" userId="047baf34-4d30-48f3-9dbb-dbf5244a36c9" providerId="ADAL" clId="{C1211AA8-BC19-47EF-815A-73B3CE2067E6}"/>
    <pc:docChg chg="modSld">
      <pc:chgData name="Papoutsis, Sotirios" userId="047baf34-4d30-48f3-9dbb-dbf5244a36c9" providerId="ADAL" clId="{C1211AA8-BC19-47EF-815A-73B3CE2067E6}" dt="2022-08-03T09:22:24.585" v="97" actId="27918"/>
      <pc:docMkLst>
        <pc:docMk/>
      </pc:docMkLst>
      <pc:sldChg chg="modSp mod">
        <pc:chgData name="Papoutsis, Sotirios" userId="047baf34-4d30-48f3-9dbb-dbf5244a36c9" providerId="ADAL" clId="{C1211AA8-BC19-47EF-815A-73B3CE2067E6}" dt="2022-08-03T09:19:46.377" v="68"/>
        <pc:sldMkLst>
          <pc:docMk/>
          <pc:sldMk cId="3210020773" sldId="285"/>
        </pc:sldMkLst>
        <pc:spChg chg="mod">
          <ac:chgData name="Papoutsis, Sotirios" userId="047baf34-4d30-48f3-9dbb-dbf5244a36c9" providerId="ADAL" clId="{C1211AA8-BC19-47EF-815A-73B3CE2067E6}" dt="2022-08-03T09:19:46.377" v="68"/>
          <ac:spMkLst>
            <pc:docMk/>
            <pc:sldMk cId="3210020773" sldId="285"/>
            <ac:spMk id="7" creationId="{318A7BEB-9690-45CA-9BAA-864B5FCC645F}"/>
          </ac:spMkLst>
        </pc:spChg>
      </pc:sldChg>
      <pc:sldChg chg="modSp mod">
        <pc:chgData name="Papoutsis, Sotirios" userId="047baf34-4d30-48f3-9dbb-dbf5244a36c9" providerId="ADAL" clId="{C1211AA8-BC19-47EF-815A-73B3CE2067E6}" dt="2022-08-03T09:19:46.377" v="68"/>
        <pc:sldMkLst>
          <pc:docMk/>
          <pc:sldMk cId="1472024841" sldId="286"/>
        </pc:sldMkLst>
        <pc:spChg chg="mod">
          <ac:chgData name="Papoutsis, Sotirios" userId="047baf34-4d30-48f3-9dbb-dbf5244a36c9" providerId="ADAL" clId="{C1211AA8-BC19-47EF-815A-73B3CE2067E6}" dt="2022-08-03T09:19:46.377" v="68"/>
          <ac:spMkLst>
            <pc:docMk/>
            <pc:sldMk cId="1472024841" sldId="286"/>
            <ac:spMk id="11" creationId="{1FFEAD7B-8AA9-D026-48BD-EB5D5B251B3B}"/>
          </ac:spMkLst>
        </pc:spChg>
      </pc:sldChg>
      <pc:sldChg chg="modSp mod">
        <pc:chgData name="Papoutsis, Sotirios" userId="047baf34-4d30-48f3-9dbb-dbf5244a36c9" providerId="ADAL" clId="{C1211AA8-BC19-47EF-815A-73B3CE2067E6}" dt="2022-08-03T09:21:26.015" v="78" actId="27918"/>
        <pc:sldMkLst>
          <pc:docMk/>
          <pc:sldMk cId="4081005326" sldId="287"/>
        </pc:sldMkLst>
        <pc:spChg chg="mod">
          <ac:chgData name="Papoutsis, Sotirios" userId="047baf34-4d30-48f3-9dbb-dbf5244a36c9" providerId="ADAL" clId="{C1211AA8-BC19-47EF-815A-73B3CE2067E6}" dt="2022-08-03T09:19:46.377" v="68"/>
          <ac:spMkLst>
            <pc:docMk/>
            <pc:sldMk cId="4081005326" sldId="287"/>
            <ac:spMk id="8" creationId="{E4B74030-BEA9-6780-8463-36270B6604F6}"/>
          </ac:spMkLst>
        </pc:spChg>
        <pc:spChg chg="mod">
          <ac:chgData name="Papoutsis, Sotirios" userId="047baf34-4d30-48f3-9dbb-dbf5244a36c9" providerId="ADAL" clId="{C1211AA8-BC19-47EF-815A-73B3CE2067E6}" dt="2022-08-03T09:19:46.377" v="68"/>
          <ac:spMkLst>
            <pc:docMk/>
            <pc:sldMk cId="4081005326" sldId="287"/>
            <ac:spMk id="25" creationId="{73645405-449A-0574-6A15-64B5772DBBED}"/>
          </ac:spMkLst>
        </pc:spChg>
      </pc:sldChg>
      <pc:sldChg chg="mod">
        <pc:chgData name="Papoutsis, Sotirios" userId="047baf34-4d30-48f3-9dbb-dbf5244a36c9" providerId="ADAL" clId="{C1211AA8-BC19-47EF-815A-73B3CE2067E6}" dt="2022-08-03T09:12:53.960" v="21" actId="27918"/>
        <pc:sldMkLst>
          <pc:docMk/>
          <pc:sldMk cId="912865150" sldId="292"/>
        </pc:sldMkLst>
      </pc:sldChg>
      <pc:sldChg chg="modSp mod">
        <pc:chgData name="Papoutsis, Sotirios" userId="047baf34-4d30-48f3-9dbb-dbf5244a36c9" providerId="ADAL" clId="{C1211AA8-BC19-47EF-815A-73B3CE2067E6}" dt="2022-08-03T09:11:42.412" v="8" actId="20577"/>
        <pc:sldMkLst>
          <pc:docMk/>
          <pc:sldMk cId="1640753657" sldId="293"/>
        </pc:sldMkLst>
        <pc:spChg chg="mod">
          <ac:chgData name="Papoutsis, Sotirios" userId="047baf34-4d30-48f3-9dbb-dbf5244a36c9" providerId="ADAL" clId="{C1211AA8-BC19-47EF-815A-73B3CE2067E6}" dt="2022-08-03T09:11:42.412" v="8" actId="20577"/>
          <ac:spMkLst>
            <pc:docMk/>
            <pc:sldMk cId="1640753657" sldId="293"/>
            <ac:spMk id="6" creationId="{E50CA435-2BF4-B35B-F23F-69144BE073BE}"/>
          </ac:spMkLst>
        </pc:spChg>
        <pc:spChg chg="mod">
          <ac:chgData name="Papoutsis, Sotirios" userId="047baf34-4d30-48f3-9dbb-dbf5244a36c9" providerId="ADAL" clId="{C1211AA8-BC19-47EF-815A-73B3CE2067E6}" dt="2022-08-03T09:11:21.776" v="4" actId="20577"/>
          <ac:spMkLst>
            <pc:docMk/>
            <pc:sldMk cId="1640753657" sldId="293"/>
            <ac:spMk id="7" creationId="{ECCB0279-C877-4FBD-8FC7-2AC333D95C91}"/>
          </ac:spMkLst>
        </pc:spChg>
      </pc:sldChg>
      <pc:sldChg chg="modSp mod">
        <pc:chgData name="Papoutsis, Sotirios" userId="047baf34-4d30-48f3-9dbb-dbf5244a36c9" providerId="ADAL" clId="{C1211AA8-BC19-47EF-815A-73B3CE2067E6}" dt="2022-08-03T09:19:46.377" v="68"/>
        <pc:sldMkLst>
          <pc:docMk/>
          <pc:sldMk cId="1850839084" sldId="296"/>
        </pc:sldMkLst>
        <pc:spChg chg="mod">
          <ac:chgData name="Papoutsis, Sotirios" userId="047baf34-4d30-48f3-9dbb-dbf5244a36c9" providerId="ADAL" clId="{C1211AA8-BC19-47EF-815A-73B3CE2067E6}" dt="2022-08-03T09:19:46.377" v="68"/>
          <ac:spMkLst>
            <pc:docMk/>
            <pc:sldMk cId="1850839084" sldId="296"/>
            <ac:spMk id="18" creationId="{F98A0F41-CEB9-62C4-59A6-FB67117B3922}"/>
          </ac:spMkLst>
        </pc:spChg>
      </pc:sldChg>
      <pc:sldChg chg="mod">
        <pc:chgData name="Papoutsis, Sotirios" userId="047baf34-4d30-48f3-9dbb-dbf5244a36c9" providerId="ADAL" clId="{C1211AA8-BC19-47EF-815A-73B3CE2067E6}" dt="2022-08-03T09:22:24.585" v="97" actId="27918"/>
        <pc:sldMkLst>
          <pc:docMk/>
          <pc:sldMk cId="722648281" sldId="298"/>
        </pc:sldMkLst>
      </pc:sldChg>
      <pc:sldChg chg="modSp">
        <pc:chgData name="Papoutsis, Sotirios" userId="047baf34-4d30-48f3-9dbb-dbf5244a36c9" providerId="ADAL" clId="{C1211AA8-BC19-47EF-815A-73B3CE2067E6}" dt="2022-08-03T09:19:46.377" v="68"/>
        <pc:sldMkLst>
          <pc:docMk/>
          <pc:sldMk cId="1118078335" sldId="5845"/>
        </pc:sldMkLst>
        <pc:spChg chg="mod">
          <ac:chgData name="Papoutsis, Sotirios" userId="047baf34-4d30-48f3-9dbb-dbf5244a36c9" providerId="ADAL" clId="{C1211AA8-BC19-47EF-815A-73B3CE2067E6}" dt="2022-08-03T09:19:46.377" v="68"/>
          <ac:spMkLst>
            <pc:docMk/>
            <pc:sldMk cId="1118078335" sldId="5845"/>
            <ac:spMk id="6" creationId="{F16F6972-B5CD-4F46-9E79-E3F59B91F10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958747496085568E-2"/>
          <c:y val="2.6828052348693242E-2"/>
          <c:w val="1.0726008336972034E-2"/>
          <c:h val="2.5041115862618864E-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Working Class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UK Average</c:v>
                </c:pt>
                <c:pt idx="1">
                  <c:v>UK Financial &amp; Professional  Services</c:v>
                </c:pt>
                <c:pt idx="2">
                  <c:v>UK Financial  Services</c:v>
                </c:pt>
                <c:pt idx="3">
                  <c:v>Company X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0.39</c:v>
                </c:pt>
                <c:pt idx="1">
                  <c:v>0.26274819494584839</c:v>
                </c:pt>
                <c:pt idx="2">
                  <c:v>0.26274819494584839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03-4A8C-97CB-8B1C79C776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Intermediate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UK Average</c:v>
                </c:pt>
                <c:pt idx="1">
                  <c:v>UK Financial &amp; Professional  Services</c:v>
                </c:pt>
                <c:pt idx="2">
                  <c:v>UK Financial  Services</c:v>
                </c:pt>
                <c:pt idx="3">
                  <c:v>Company X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0.24</c:v>
                </c:pt>
                <c:pt idx="1">
                  <c:v>0.15873194945848376</c:v>
                </c:pt>
                <c:pt idx="2">
                  <c:v>0.15873194945848376</c:v>
                </c:pt>
                <c:pt idx="3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03-4A8C-97CB-8B1C79C7764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Professional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UK Average</c:v>
                </c:pt>
                <c:pt idx="1">
                  <c:v>UK Financial &amp; Professional  Services</c:v>
                </c:pt>
                <c:pt idx="2">
                  <c:v>UK Financial  Services</c:v>
                </c:pt>
                <c:pt idx="3">
                  <c:v>Company X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0.37</c:v>
                </c:pt>
                <c:pt idx="1">
                  <c:v>0.57851985559566788</c:v>
                </c:pt>
                <c:pt idx="2">
                  <c:v>0.57851985559566788</c:v>
                </c:pt>
                <c:pt idx="3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03-4A8C-97CB-8B1C79C776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1685584239"/>
        <c:axId val="1685587983"/>
      </c:barChart>
      <c:catAx>
        <c:axId val="168558423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85587983"/>
        <c:crosses val="autoZero"/>
        <c:auto val="1"/>
        <c:lblAlgn val="ctr"/>
        <c:lblOffset val="100"/>
        <c:noMultiLvlLbl val="0"/>
      </c:catAx>
      <c:valAx>
        <c:axId val="1685587983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1685584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55056415474000342"/>
          <c:w val="0.99983205996674074"/>
          <c:h val="0.425519660447333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612085439793481"/>
          <c:y val="3.3044042244336214E-2"/>
          <c:w val="3.3352853953344169E-2"/>
          <c:h val="2.4116000909243367E-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B9C3E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Lower SEB</c:v>
                </c:pt>
                <c:pt idx="1">
                  <c:v>Intermediate SEB</c:v>
                </c:pt>
                <c:pt idx="2">
                  <c:v>Higher SEB</c:v>
                </c:pt>
                <c:pt idx="3">
                  <c:v>Lower SEB</c:v>
                </c:pt>
                <c:pt idx="4">
                  <c:v>Intermediate SEB</c:v>
                </c:pt>
                <c:pt idx="5">
                  <c:v>Higher SEB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26-436F-BA79-7F00005BD5B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8FA2D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Lower SEB</c:v>
                </c:pt>
                <c:pt idx="1">
                  <c:v>Intermediate SEB</c:v>
                </c:pt>
                <c:pt idx="2">
                  <c:v>Higher SEB</c:v>
                </c:pt>
                <c:pt idx="3">
                  <c:v>Lower SEB</c:v>
                </c:pt>
                <c:pt idx="4">
                  <c:v>Intermediate SEB</c:v>
                </c:pt>
                <c:pt idx="5">
                  <c:v>Higher SEB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26-436F-BA79-7F00005BD5B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Neither agree nor disagree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Lower SEB</c:v>
                </c:pt>
                <c:pt idx="1">
                  <c:v>Intermediate SEB</c:v>
                </c:pt>
                <c:pt idx="2">
                  <c:v>Higher SEB</c:v>
                </c:pt>
                <c:pt idx="3">
                  <c:v>Lower SEB</c:v>
                </c:pt>
                <c:pt idx="4">
                  <c:v>Intermediate SEB</c:v>
                </c:pt>
                <c:pt idx="5">
                  <c:v>Higher SEB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26-436F-BA79-7F00005BD5B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B64AD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Lower SEB</c:v>
                </c:pt>
                <c:pt idx="1">
                  <c:v>Intermediate SEB</c:v>
                </c:pt>
                <c:pt idx="2">
                  <c:v>Higher SEB</c:v>
                </c:pt>
                <c:pt idx="3">
                  <c:v>Lower SEB</c:v>
                </c:pt>
                <c:pt idx="4">
                  <c:v>Intermediate SEB</c:v>
                </c:pt>
                <c:pt idx="5">
                  <c:v>Higher SEB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B26-436F-BA79-7F00005BD5B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31549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Lower SEB</c:v>
                </c:pt>
                <c:pt idx="1">
                  <c:v>Intermediate SEB</c:v>
                </c:pt>
                <c:pt idx="2">
                  <c:v>Higher SEB</c:v>
                </c:pt>
                <c:pt idx="3">
                  <c:v>Lower SEB</c:v>
                </c:pt>
                <c:pt idx="4">
                  <c:v>Intermediate SEB</c:v>
                </c:pt>
                <c:pt idx="5">
                  <c:v>Higher SEB</c:v>
                </c:pt>
              </c:strCache>
            </c:strRef>
          </c:cat>
          <c:val>
            <c:numRef>
              <c:f>Sheet1!$F$2:$F$7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26-436F-BA79-7F00005BD5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248505264"/>
        <c:axId val="1248511920"/>
      </c:barChart>
      <c:catAx>
        <c:axId val="12485052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48511920"/>
        <c:crosses val="autoZero"/>
        <c:auto val="1"/>
        <c:lblAlgn val="ctr"/>
        <c:lblOffset val="100"/>
        <c:noMultiLvlLbl val="0"/>
      </c:catAx>
      <c:valAx>
        <c:axId val="1248511920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1248505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1649952550719405E-4"/>
          <c:y val="0.19488541904358314"/>
          <c:w val="0.98882566627200374"/>
          <c:h val="0.621494411066466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612085439793481"/>
          <c:y val="3.3044042244336214E-2"/>
          <c:w val="0.64729126179777874"/>
          <c:h val="0.8321930339752834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</c:v>
                </c:pt>
              </c:strCache>
            </c:strRef>
          </c:tx>
          <c:spPr>
            <a:solidFill>
              <a:srgbClr val="B9C3E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</c:v>
                </c:pt>
                <c:pt idx="5">
                  <c:v>Professional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0.02</c:v>
                </c:pt>
                <c:pt idx="1">
                  <c:v>0.01</c:v>
                </c:pt>
                <c:pt idx="2">
                  <c:v>0.02</c:v>
                </c:pt>
                <c:pt idx="3">
                  <c:v>0.02</c:v>
                </c:pt>
                <c:pt idx="4">
                  <c:v>0.01</c:v>
                </c:pt>
                <c:pt idx="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C6-4066-81EC-1E5266FC958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Rarely</c:v>
                </c:pt>
              </c:strCache>
            </c:strRef>
          </c:tx>
          <c:spPr>
            <a:solidFill>
              <a:srgbClr val="8FA2D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</c:v>
                </c:pt>
                <c:pt idx="5">
                  <c:v>Professional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0.11</c:v>
                </c:pt>
                <c:pt idx="1">
                  <c:v>0.09</c:v>
                </c:pt>
                <c:pt idx="2">
                  <c:v>0.08</c:v>
                </c:pt>
                <c:pt idx="3">
                  <c:v>0.1</c:v>
                </c:pt>
                <c:pt idx="4">
                  <c:v>0.06</c:v>
                </c:pt>
                <c:pt idx="5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C6-4066-81EC-1E5266FC958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Sometimes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</c:v>
                </c:pt>
                <c:pt idx="5">
                  <c:v>Professional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0.3</c:v>
                </c:pt>
                <c:pt idx="1">
                  <c:v>0.3</c:v>
                </c:pt>
                <c:pt idx="2">
                  <c:v>0.23</c:v>
                </c:pt>
                <c:pt idx="3">
                  <c:v>0.25</c:v>
                </c:pt>
                <c:pt idx="4">
                  <c:v>0.36</c:v>
                </c:pt>
                <c:pt idx="5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C6-4066-81EC-1E5266FC958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Most of the time</c:v>
                </c:pt>
              </c:strCache>
            </c:strRef>
          </c:tx>
          <c:spPr>
            <a:solidFill>
              <a:srgbClr val="3B64A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</c:v>
                </c:pt>
                <c:pt idx="5">
                  <c:v>Professional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0.35</c:v>
                </c:pt>
                <c:pt idx="1">
                  <c:v>0.44</c:v>
                </c:pt>
                <c:pt idx="2">
                  <c:v>0.47</c:v>
                </c:pt>
                <c:pt idx="3">
                  <c:v>0.38</c:v>
                </c:pt>
                <c:pt idx="4">
                  <c:v>0.28000000000000003</c:v>
                </c:pt>
                <c:pt idx="5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C6-4066-81EC-1E5266FC958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Always</c:v>
                </c:pt>
              </c:strCache>
            </c:strRef>
          </c:tx>
          <c:spPr>
            <a:solidFill>
              <a:srgbClr val="31549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</c:v>
                </c:pt>
                <c:pt idx="5">
                  <c:v>Professional</c:v>
                </c:pt>
              </c:strCache>
            </c:strRef>
          </c:cat>
          <c:val>
            <c:numRef>
              <c:f>Sheet1!$F$2:$F$7</c:f>
              <c:numCache>
                <c:formatCode>0%</c:formatCode>
                <c:ptCount val="6"/>
                <c:pt idx="0">
                  <c:v>0.23</c:v>
                </c:pt>
                <c:pt idx="1">
                  <c:v>0.16</c:v>
                </c:pt>
                <c:pt idx="2">
                  <c:v>0.21</c:v>
                </c:pt>
                <c:pt idx="3">
                  <c:v>0.25</c:v>
                </c:pt>
                <c:pt idx="4">
                  <c:v>0.3</c:v>
                </c:pt>
                <c:pt idx="5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C6-4066-81EC-1E5266FC95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248505264"/>
        <c:axId val="1248511920"/>
      </c:barChart>
      <c:catAx>
        <c:axId val="1248505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248511920"/>
        <c:crosses val="autoZero"/>
        <c:auto val="1"/>
        <c:lblAlgn val="ctr"/>
        <c:lblOffset val="100"/>
        <c:noMultiLvlLbl val="0"/>
      </c:catAx>
      <c:valAx>
        <c:axId val="1248511920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1248505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117433372799624E-2"/>
          <c:y val="0.89828111846395586"/>
          <c:w val="0.88290597005522931"/>
          <c:h val="5.68489986614442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612085439793481"/>
          <c:y val="3.3044042244336214E-2"/>
          <c:w val="0.64729126179777874"/>
          <c:h val="0.8321930339752834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B9C3E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</c:v>
                </c:pt>
                <c:pt idx="5">
                  <c:v>Professional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0.05</c:v>
                </c:pt>
                <c:pt idx="1">
                  <c:v>0.02</c:v>
                </c:pt>
                <c:pt idx="2">
                  <c:v>0.02</c:v>
                </c:pt>
                <c:pt idx="3">
                  <c:v>0.03</c:v>
                </c:pt>
                <c:pt idx="4">
                  <c:v>0</c:v>
                </c:pt>
                <c:pt idx="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E9-4D2D-BD2B-30E78217B79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8FA2D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</c:v>
                </c:pt>
                <c:pt idx="5">
                  <c:v>Professional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0.16</c:v>
                </c:pt>
                <c:pt idx="1">
                  <c:v>0.17</c:v>
                </c:pt>
                <c:pt idx="2">
                  <c:v>0.06</c:v>
                </c:pt>
                <c:pt idx="3">
                  <c:v>0.06</c:v>
                </c:pt>
                <c:pt idx="4">
                  <c:v>0.06</c:v>
                </c:pt>
                <c:pt idx="5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E9-4D2D-BD2B-30E78217B79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Neither agree nor disagree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</c:v>
                </c:pt>
                <c:pt idx="5">
                  <c:v>Professional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0.13</c:v>
                </c:pt>
                <c:pt idx="1">
                  <c:v>0.13</c:v>
                </c:pt>
                <c:pt idx="2">
                  <c:v>0.14000000000000001</c:v>
                </c:pt>
                <c:pt idx="3">
                  <c:v>0.13</c:v>
                </c:pt>
                <c:pt idx="4">
                  <c:v>0.1</c:v>
                </c:pt>
                <c:pt idx="5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E9-4D2D-BD2B-30E78217B79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B64A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</c:v>
                </c:pt>
                <c:pt idx="5">
                  <c:v>Professional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0.42</c:v>
                </c:pt>
                <c:pt idx="1">
                  <c:v>0.44</c:v>
                </c:pt>
                <c:pt idx="2">
                  <c:v>0.49</c:v>
                </c:pt>
                <c:pt idx="3">
                  <c:v>0.43</c:v>
                </c:pt>
                <c:pt idx="4">
                  <c:v>0.47</c:v>
                </c:pt>
                <c:pt idx="5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E9-4D2D-BD2B-30E78217B79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31549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</c:v>
                </c:pt>
                <c:pt idx="5">
                  <c:v>Professional</c:v>
                </c:pt>
              </c:strCache>
            </c:strRef>
          </c:cat>
          <c:val>
            <c:numRef>
              <c:f>Sheet1!$F$2:$F$7</c:f>
              <c:numCache>
                <c:formatCode>0%</c:formatCode>
                <c:ptCount val="6"/>
                <c:pt idx="0">
                  <c:v>0.25</c:v>
                </c:pt>
                <c:pt idx="1">
                  <c:v>0.24</c:v>
                </c:pt>
                <c:pt idx="2">
                  <c:v>0.3</c:v>
                </c:pt>
                <c:pt idx="3">
                  <c:v>0.35</c:v>
                </c:pt>
                <c:pt idx="4">
                  <c:v>0.37</c:v>
                </c:pt>
                <c:pt idx="5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E9-4D2D-BD2B-30E78217B7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248505264"/>
        <c:axId val="1248511920"/>
      </c:barChart>
      <c:catAx>
        <c:axId val="1248505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248511920"/>
        <c:crosses val="autoZero"/>
        <c:auto val="1"/>
        <c:lblAlgn val="ctr"/>
        <c:lblOffset val="100"/>
        <c:noMultiLvlLbl val="0"/>
      </c:catAx>
      <c:valAx>
        <c:axId val="1248511920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1248505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712090016472386"/>
          <c:y val="2.4427132453400918E-2"/>
          <c:w val="0.56010982678737375"/>
          <c:h val="0.874508652398058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Working Class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IFoA</c:v>
                </c:pt>
                <c:pt idx="1">
                  <c:v>UK Financial Services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0.13</c:v>
                </c:pt>
                <c:pt idx="1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08-453A-AE18-138A1B3151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Intermediate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IFoA</c:v>
                </c:pt>
                <c:pt idx="1">
                  <c:v>UK Financial Services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0.21</c:v>
                </c:pt>
                <c:pt idx="1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08-453A-AE18-138A1B31510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Professional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IFoA</c:v>
                </c:pt>
                <c:pt idx="1">
                  <c:v>UK Financial Services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0.47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08-453A-AE18-138A1B31510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44939103"/>
        <c:axId val="1644939935"/>
      </c:barChart>
      <c:catAx>
        <c:axId val="164493910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644939935"/>
        <c:crosses val="autoZero"/>
        <c:auto val="1"/>
        <c:lblAlgn val="ctr"/>
        <c:lblOffset val="100"/>
        <c:noMultiLvlLbl val="0"/>
      </c:catAx>
      <c:valAx>
        <c:axId val="1644939935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644939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85340896851327E-2"/>
          <c:y val="0.9315052947893272"/>
          <c:w val="0.98647205749531708"/>
          <c:h val="5.22099502417388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184334352326413"/>
          <c:y val="2.9855384109712231E-2"/>
          <c:w val="0.61325529238491461"/>
          <c:h val="0.8717945265699027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Working Class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IFoA</c:v>
                </c:pt>
                <c:pt idx="1">
                  <c:v>UK Financial Services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0.66</c:v>
                </c:pt>
                <c:pt idx="1">
                  <c:v>0.60299999999999998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0F-499F-953D-86C0D3BEEFA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Intermediate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IFoA</c:v>
                </c:pt>
                <c:pt idx="1">
                  <c:v>UK Financial Services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0.67</c:v>
                </c:pt>
                <c:pt idx="1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0F-499F-953D-86C0D3BEEFA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Professional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IFoA</c:v>
                </c:pt>
                <c:pt idx="1">
                  <c:v>UK Financial Services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0.76</c:v>
                </c:pt>
                <c:pt idx="1">
                  <c:v>0.7350000000000001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0F-499F-953D-86C0D3BEEF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44939103"/>
        <c:axId val="1644939935"/>
      </c:barChart>
      <c:catAx>
        <c:axId val="164493910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644939935"/>
        <c:crosses val="autoZero"/>
        <c:auto val="1"/>
        <c:lblAlgn val="ctr"/>
        <c:lblOffset val="100"/>
        <c:noMultiLvlLbl val="0"/>
      </c:catAx>
      <c:valAx>
        <c:axId val="1644939935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644939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7772592649623882E-3"/>
          <c:y val="0.9315052947893272"/>
          <c:w val="0.99579118378045139"/>
          <c:h val="5.22099502417388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569494808389054"/>
          <c:y val="2.4427132453400918E-2"/>
          <c:w val="0.6143050519161094"/>
          <c:h val="0.874508652398058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Working Class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IFoA</c:v>
                </c:pt>
                <c:pt idx="1">
                  <c:v>UK Financial Services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0.65</c:v>
                </c:pt>
                <c:pt idx="1">
                  <c:v>0.56899999999999995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96-43B7-B99B-4E2EF91B485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Intermediate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IFoA</c:v>
                </c:pt>
                <c:pt idx="1">
                  <c:v>UK Financial Services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0.65</c:v>
                </c:pt>
                <c:pt idx="1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96-43B7-B99B-4E2EF91B485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Professional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IFoA</c:v>
                </c:pt>
                <c:pt idx="1">
                  <c:v>UK Financial Services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0.7</c:v>
                </c:pt>
                <c:pt idx="1">
                  <c:v>0.65400000000000003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96-43B7-B99B-4E2EF91B485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44939103"/>
        <c:axId val="1644939935"/>
      </c:barChart>
      <c:catAx>
        <c:axId val="164493910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644939935"/>
        <c:crosses val="autoZero"/>
        <c:auto val="1"/>
        <c:lblAlgn val="ctr"/>
        <c:lblOffset val="100"/>
        <c:noMultiLvlLbl val="0"/>
      </c:catAx>
      <c:valAx>
        <c:axId val="1644939935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644939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85340896851327E-2"/>
          <c:y val="0.9315052947893272"/>
          <c:w val="0.98302333778498785"/>
          <c:h val="5.22099502417388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Lower SEB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UK Average</c:v>
                </c:pt>
                <c:pt idx="1">
                  <c:v>UK Financial &amp; Professional  Services</c:v>
                </c:pt>
                <c:pt idx="2">
                  <c:v>UK Financial  Services</c:v>
                </c:pt>
                <c:pt idx="3">
                  <c:v>IFoA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0.39</c:v>
                </c:pt>
                <c:pt idx="1">
                  <c:v>0.21</c:v>
                </c:pt>
                <c:pt idx="2">
                  <c:v>0.2</c:v>
                </c:pt>
                <c:pt idx="3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96-42D7-8C8E-76BE39476CF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Intermediate SEB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UK Average</c:v>
                </c:pt>
                <c:pt idx="1">
                  <c:v>UK Financial &amp; Professional  Services</c:v>
                </c:pt>
                <c:pt idx="2">
                  <c:v>UK Financial  Services</c:v>
                </c:pt>
                <c:pt idx="3">
                  <c:v>IFoA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0.24</c:v>
                </c:pt>
                <c:pt idx="1">
                  <c:v>0.15</c:v>
                </c:pt>
                <c:pt idx="2">
                  <c:v>0.15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96-42D7-8C8E-76BE39476CF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Higher SEB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UK Average</c:v>
                </c:pt>
                <c:pt idx="1">
                  <c:v>UK Financial &amp; Professional  Services</c:v>
                </c:pt>
                <c:pt idx="2">
                  <c:v>UK Financial  Services</c:v>
                </c:pt>
                <c:pt idx="3">
                  <c:v>IFoA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0.37</c:v>
                </c:pt>
                <c:pt idx="1">
                  <c:v>0.64</c:v>
                </c:pt>
                <c:pt idx="2">
                  <c:v>0.65</c:v>
                </c:pt>
                <c:pt idx="3">
                  <c:v>0.68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96-42D7-8C8E-76BE39476CF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1685584239"/>
        <c:axId val="1685587983"/>
      </c:barChart>
      <c:catAx>
        <c:axId val="16855842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685587983"/>
        <c:crosses val="autoZero"/>
        <c:auto val="1"/>
        <c:lblAlgn val="ctr"/>
        <c:lblOffset val="100"/>
        <c:noMultiLvlLbl val="0"/>
      </c:catAx>
      <c:valAx>
        <c:axId val="1685587983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1685584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Lower SEB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UK Average</c:v>
                </c:pt>
                <c:pt idx="1">
                  <c:v>UK Financial &amp; Professional  Services</c:v>
                </c:pt>
                <c:pt idx="2">
                  <c:v>UK Financial  Services</c:v>
                </c:pt>
                <c:pt idx="3">
                  <c:v>IFoA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0.39</c:v>
                </c:pt>
                <c:pt idx="1">
                  <c:v>0.26274819494584839</c:v>
                </c:pt>
                <c:pt idx="2">
                  <c:v>0.26274819494584839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CB-4731-AD80-8EF05BC5AE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Intermediate SEB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UK Average</c:v>
                </c:pt>
                <c:pt idx="1">
                  <c:v>UK Financial &amp; Professional  Services</c:v>
                </c:pt>
                <c:pt idx="2">
                  <c:v>UK Financial  Services</c:v>
                </c:pt>
                <c:pt idx="3">
                  <c:v>IFoA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0.24</c:v>
                </c:pt>
                <c:pt idx="1">
                  <c:v>0.15873194945848376</c:v>
                </c:pt>
                <c:pt idx="2">
                  <c:v>0.15873194945848376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CB-4731-AD80-8EF05BC5AE6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Higher SEB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UK Average</c:v>
                </c:pt>
                <c:pt idx="1">
                  <c:v>UK Financial &amp; Professional  Services</c:v>
                </c:pt>
                <c:pt idx="2">
                  <c:v>UK Financial  Services</c:v>
                </c:pt>
                <c:pt idx="3">
                  <c:v>IFoA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0.37</c:v>
                </c:pt>
                <c:pt idx="1">
                  <c:v>0.57851985559566788</c:v>
                </c:pt>
                <c:pt idx="2">
                  <c:v>0.57851985559566788</c:v>
                </c:pt>
                <c:pt idx="3">
                  <c:v>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CB-4731-AD80-8EF05BC5AE6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1685584239"/>
        <c:axId val="1685587983"/>
      </c:barChart>
      <c:catAx>
        <c:axId val="16855842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685587983"/>
        <c:crosses val="autoZero"/>
        <c:auto val="1"/>
        <c:lblAlgn val="ctr"/>
        <c:lblOffset val="100"/>
        <c:noMultiLvlLbl val="0"/>
      </c:catAx>
      <c:valAx>
        <c:axId val="1685587983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1685584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Working Class</c:v>
                </c:pt>
              </c:strCache>
            </c:strRef>
          </c:tx>
          <c:spPr>
            <a:solidFill>
              <a:srgbClr val="8FA2D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</c:v>
                </c:pt>
                <c:pt idx="1">
                  <c:v>Ethnic Minorities</c:v>
                </c:pt>
                <c:pt idx="2">
                  <c:v>White</c:v>
                </c:pt>
                <c:pt idx="3">
                  <c:v>Ethnic Minorities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0.26</c:v>
                </c:pt>
                <c:pt idx="1">
                  <c:v>0.25</c:v>
                </c:pt>
                <c:pt idx="2">
                  <c:v>0.19</c:v>
                </c:pt>
                <c:pt idx="3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0A-484F-885E-CCD9BC52D6B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Intermediate 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</c:v>
                </c:pt>
                <c:pt idx="1">
                  <c:v>Ethnic Minorities</c:v>
                </c:pt>
                <c:pt idx="2">
                  <c:v>White</c:v>
                </c:pt>
                <c:pt idx="3">
                  <c:v>Ethnic Minorities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0.14000000000000001</c:v>
                </c:pt>
                <c:pt idx="1">
                  <c:v>0.24</c:v>
                </c:pt>
                <c:pt idx="2">
                  <c:v>0.12</c:v>
                </c:pt>
                <c:pt idx="3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0A-484F-885E-CCD9BC52D6B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Professional</c:v>
                </c:pt>
              </c:strCache>
            </c:strRef>
          </c:tx>
          <c:spPr>
            <a:solidFill>
              <a:srgbClr val="375DA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</c:v>
                </c:pt>
                <c:pt idx="1">
                  <c:v>Ethnic Minorities</c:v>
                </c:pt>
                <c:pt idx="2">
                  <c:v>White</c:v>
                </c:pt>
                <c:pt idx="3">
                  <c:v>Ethnic Minorities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0.59</c:v>
                </c:pt>
                <c:pt idx="1">
                  <c:v>0.51</c:v>
                </c:pt>
                <c:pt idx="2">
                  <c:v>0.69</c:v>
                </c:pt>
                <c:pt idx="3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65-4994-A773-31149ACFFD6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10"/>
        <c:overlap val="100"/>
        <c:axId val="1621266543"/>
        <c:axId val="1621265295"/>
      </c:barChart>
      <c:catAx>
        <c:axId val="1621266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621265295"/>
        <c:crosses val="autoZero"/>
        <c:auto val="1"/>
        <c:lblAlgn val="ctr"/>
        <c:lblOffset val="100"/>
        <c:noMultiLvlLbl val="0"/>
      </c:catAx>
      <c:valAx>
        <c:axId val="1621265295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621266543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84820325968467392"/>
          <c:y val="0.23958995651945192"/>
          <c:w val="0.1453360093082007"/>
          <c:h val="0.648950804475054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Working Class</c:v>
                </c:pt>
              </c:strCache>
            </c:strRef>
          </c:tx>
          <c:spPr>
            <a:solidFill>
              <a:srgbClr val="8FA2D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Female</c:v>
                </c:pt>
                <c:pt idx="1">
                  <c:v>Male</c:v>
                </c:pt>
                <c:pt idx="2">
                  <c:v>Female</c:v>
                </c:pt>
                <c:pt idx="3">
                  <c:v>Male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0.26</c:v>
                </c:pt>
                <c:pt idx="1">
                  <c:v>0.26</c:v>
                </c:pt>
                <c:pt idx="2">
                  <c:v>0.14000000000000001</c:v>
                </c:pt>
                <c:pt idx="3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09-42D3-B5AD-AF1DD03442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Intermediate 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Female</c:v>
                </c:pt>
                <c:pt idx="1">
                  <c:v>Male</c:v>
                </c:pt>
                <c:pt idx="2">
                  <c:v>Female</c:v>
                </c:pt>
                <c:pt idx="3">
                  <c:v>Male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0.17</c:v>
                </c:pt>
                <c:pt idx="1">
                  <c:v>0.15</c:v>
                </c:pt>
                <c:pt idx="2">
                  <c:v>0.16</c:v>
                </c:pt>
                <c:pt idx="3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09-42D3-B5AD-AF1DD03442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Professional</c:v>
                </c:pt>
              </c:strCache>
            </c:strRef>
          </c:tx>
          <c:spPr>
            <a:solidFill>
              <a:srgbClr val="375DA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Female</c:v>
                </c:pt>
                <c:pt idx="1">
                  <c:v>Male</c:v>
                </c:pt>
                <c:pt idx="2">
                  <c:v>Female</c:v>
                </c:pt>
                <c:pt idx="3">
                  <c:v>Male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0.56000000000000005</c:v>
                </c:pt>
                <c:pt idx="1">
                  <c:v>0.6</c:v>
                </c:pt>
                <c:pt idx="2">
                  <c:v>0.71</c:v>
                </c:pt>
                <c:pt idx="3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209-42D3-B5AD-AF1DD034422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10"/>
        <c:overlap val="100"/>
        <c:axId val="1621266543"/>
        <c:axId val="1621265295"/>
      </c:barChart>
      <c:catAx>
        <c:axId val="1621266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621265295"/>
        <c:crosses val="autoZero"/>
        <c:auto val="1"/>
        <c:lblAlgn val="ctr"/>
        <c:lblOffset val="100"/>
        <c:noMultiLvlLbl val="0"/>
      </c:catAx>
      <c:valAx>
        <c:axId val="1621265295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621266543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84820325968467392"/>
          <c:y val="0.23958995651945192"/>
          <c:w val="0.1453360093082007"/>
          <c:h val="0.648950804475054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Working Class</c:v>
                </c:pt>
              </c:strCache>
            </c:strRef>
          </c:tx>
          <c:spPr>
            <a:solidFill>
              <a:srgbClr val="8FA2D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Junior</c:v>
                </c:pt>
                <c:pt idx="1">
                  <c:v>Mid-level</c:v>
                </c:pt>
                <c:pt idx="2">
                  <c:v>Senior</c:v>
                </c:pt>
                <c:pt idx="3">
                  <c:v>Junior</c:v>
                </c:pt>
                <c:pt idx="4">
                  <c:v>Mid-level</c:v>
                </c:pt>
                <c:pt idx="5">
                  <c:v>Senior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0.27</c:v>
                </c:pt>
                <c:pt idx="1">
                  <c:v>0.28000000000000003</c:v>
                </c:pt>
                <c:pt idx="2">
                  <c:v>0.2</c:v>
                </c:pt>
                <c:pt idx="3">
                  <c:v>0.18</c:v>
                </c:pt>
                <c:pt idx="4">
                  <c:v>0.21</c:v>
                </c:pt>
                <c:pt idx="5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29-42F3-A7A1-F481A344B8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Intermediate </c:v>
                </c:pt>
              </c:strCache>
            </c:strRef>
          </c:tx>
          <c:spPr>
            <a:solidFill>
              <a:srgbClr val="4472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Junior</c:v>
                </c:pt>
                <c:pt idx="1">
                  <c:v>Mid-level</c:v>
                </c:pt>
                <c:pt idx="2">
                  <c:v>Senior</c:v>
                </c:pt>
                <c:pt idx="3">
                  <c:v>Junior</c:v>
                </c:pt>
                <c:pt idx="4">
                  <c:v>Mid-level</c:v>
                </c:pt>
                <c:pt idx="5">
                  <c:v>Senior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0.18</c:v>
                </c:pt>
                <c:pt idx="1">
                  <c:v>0.16</c:v>
                </c:pt>
                <c:pt idx="2">
                  <c:v>0.15</c:v>
                </c:pt>
                <c:pt idx="3">
                  <c:v>0.16</c:v>
                </c:pt>
                <c:pt idx="4">
                  <c:v>0.13</c:v>
                </c:pt>
                <c:pt idx="5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29-42F3-A7A1-F481A344B8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Professional</c:v>
                </c:pt>
              </c:strCache>
            </c:strRef>
          </c:tx>
          <c:spPr>
            <a:solidFill>
              <a:srgbClr val="375DA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Junior</c:v>
                </c:pt>
                <c:pt idx="1">
                  <c:v>Mid-level</c:v>
                </c:pt>
                <c:pt idx="2">
                  <c:v>Senior</c:v>
                </c:pt>
                <c:pt idx="3">
                  <c:v>Junior</c:v>
                </c:pt>
                <c:pt idx="4">
                  <c:v>Mid-level</c:v>
                </c:pt>
                <c:pt idx="5">
                  <c:v>Senior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0.54</c:v>
                </c:pt>
                <c:pt idx="1">
                  <c:v>0.56999999999999995</c:v>
                </c:pt>
                <c:pt idx="2">
                  <c:v>0.65</c:v>
                </c:pt>
                <c:pt idx="3">
                  <c:v>0.66</c:v>
                </c:pt>
                <c:pt idx="4">
                  <c:v>0.66</c:v>
                </c:pt>
                <c:pt idx="5">
                  <c:v>0.68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29-42F3-A7A1-F481A344B87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621266543"/>
        <c:axId val="1621265295"/>
      </c:barChart>
      <c:catAx>
        <c:axId val="1621266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621265295"/>
        <c:crosses val="autoZero"/>
        <c:auto val="1"/>
        <c:lblAlgn val="ctr"/>
        <c:lblOffset val="100"/>
        <c:noMultiLvlLbl val="0"/>
      </c:catAx>
      <c:valAx>
        <c:axId val="1621265295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621266543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84820325968467392"/>
          <c:y val="0.23958995651945192"/>
          <c:w val="0.1453360093082007"/>
          <c:h val="0.648950804475054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738847695551599E-2"/>
          <c:y val="0.14203562861638908"/>
          <c:w val="0.84183713554638184"/>
          <c:h val="0.6888545731620179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Less than 1 year</c:v>
                </c:pt>
              </c:strCache>
            </c:strRef>
          </c:tx>
          <c:spPr>
            <a:solidFill>
              <a:schemeClr val="accent4">
                <a:tint val="54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 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 </c:v>
                </c:pt>
                <c:pt idx="5">
                  <c:v>Professional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0.22</c:v>
                </c:pt>
                <c:pt idx="1">
                  <c:v>0.22</c:v>
                </c:pt>
                <c:pt idx="2">
                  <c:v>0.23</c:v>
                </c:pt>
                <c:pt idx="3">
                  <c:v>0.14000000000000001</c:v>
                </c:pt>
                <c:pt idx="4">
                  <c:v>0.16</c:v>
                </c:pt>
                <c:pt idx="5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66-4211-B931-432DEA97485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1-2 years</c:v>
                </c:pt>
              </c:strCache>
            </c:strRef>
          </c:tx>
          <c:spPr>
            <a:solidFill>
              <a:schemeClr val="accent4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 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 </c:v>
                </c:pt>
                <c:pt idx="5">
                  <c:v>Professional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0.2</c:v>
                </c:pt>
                <c:pt idx="1">
                  <c:v>0.2</c:v>
                </c:pt>
                <c:pt idx="2">
                  <c:v>0.21</c:v>
                </c:pt>
                <c:pt idx="3">
                  <c:v>0.27</c:v>
                </c:pt>
                <c:pt idx="4">
                  <c:v>0.27</c:v>
                </c:pt>
                <c:pt idx="5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66-4211-B931-432DEA97485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3-4 years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 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 </c:v>
                </c:pt>
                <c:pt idx="5">
                  <c:v>Professional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0.23</c:v>
                </c:pt>
                <c:pt idx="1">
                  <c:v>0.23</c:v>
                </c:pt>
                <c:pt idx="2">
                  <c:v>0.23</c:v>
                </c:pt>
                <c:pt idx="3">
                  <c:v>0.2</c:v>
                </c:pt>
                <c:pt idx="4">
                  <c:v>0.25</c:v>
                </c:pt>
                <c:pt idx="5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66-4211-B931-432DEA97485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5-9 years</c:v>
                </c:pt>
              </c:strCache>
            </c:strRef>
          </c:tx>
          <c:spPr>
            <a:solidFill>
              <a:schemeClr val="accent4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 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 </c:v>
                </c:pt>
                <c:pt idx="5">
                  <c:v>Professional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0.19</c:v>
                </c:pt>
                <c:pt idx="1">
                  <c:v>0.2</c:v>
                </c:pt>
                <c:pt idx="2">
                  <c:v>0.19</c:v>
                </c:pt>
                <c:pt idx="3">
                  <c:v>0.24</c:v>
                </c:pt>
                <c:pt idx="4">
                  <c:v>0.19</c:v>
                </c:pt>
                <c:pt idx="5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66-4211-B931-432DEA97485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10+ years</c:v>
                </c:pt>
              </c:strCache>
            </c:strRef>
          </c:tx>
          <c:spPr>
            <a:solidFill>
              <a:schemeClr val="accent4">
                <a:shade val="5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Working Class</c:v>
                </c:pt>
                <c:pt idx="1">
                  <c:v>Intermediate </c:v>
                </c:pt>
                <c:pt idx="2">
                  <c:v>Professional</c:v>
                </c:pt>
                <c:pt idx="3">
                  <c:v>Working Class</c:v>
                </c:pt>
                <c:pt idx="4">
                  <c:v>Intermediate </c:v>
                </c:pt>
                <c:pt idx="5">
                  <c:v>Professional</c:v>
                </c:pt>
              </c:strCache>
            </c:strRef>
          </c:cat>
          <c:val>
            <c:numRef>
              <c:f>Sheet1!$F$2:$F$7</c:f>
              <c:numCache>
                <c:formatCode>0%</c:formatCode>
                <c:ptCount val="6"/>
                <c:pt idx="0">
                  <c:v>0.16</c:v>
                </c:pt>
                <c:pt idx="1">
                  <c:v>0.15</c:v>
                </c:pt>
                <c:pt idx="2">
                  <c:v>0.15</c:v>
                </c:pt>
                <c:pt idx="3">
                  <c:v>0.15</c:v>
                </c:pt>
                <c:pt idx="4">
                  <c:v>0.14000000000000001</c:v>
                </c:pt>
                <c:pt idx="5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166-4211-B931-432DEA97485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90"/>
        <c:overlap val="100"/>
        <c:axId val="1621266543"/>
        <c:axId val="1621265295"/>
      </c:barChart>
      <c:catAx>
        <c:axId val="1621266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621265295"/>
        <c:crosses val="autoZero"/>
        <c:auto val="1"/>
        <c:lblAlgn val="ctr"/>
        <c:lblOffset val="100"/>
        <c:noMultiLvlLbl val="0"/>
      </c:catAx>
      <c:valAx>
        <c:axId val="1621265295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6212665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475315690553886"/>
          <c:y val="0.1468339092557448"/>
          <c:w val="0.16524684309446105"/>
          <c:h val="0.684172502276660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399530078224436E-2"/>
          <c:y val="0.16307794396696523"/>
          <c:w val="0.83484760834706717"/>
          <c:h val="0.7790556888189504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State-run school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Sheet1!$B$2:$B$3</c:f>
              <c:numCache>
                <c:formatCode>0%</c:formatCode>
                <c:ptCount val="2"/>
                <c:pt idx="0">
                  <c:v>0.61</c:v>
                </c:pt>
                <c:pt idx="1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96-42A5-A794-302B59DBCF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Independent or fee-paying school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Sheet1!$C$2:$C$3</c:f>
              <c:numCache>
                <c:formatCode>0%</c:formatCode>
                <c:ptCount val="2"/>
                <c:pt idx="0">
                  <c:v>0.39</c:v>
                </c:pt>
                <c:pt idx="1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96-42A5-A794-302B59DBCF9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10"/>
        <c:overlap val="100"/>
        <c:axId val="1621266543"/>
        <c:axId val="1621265295"/>
      </c:barChart>
      <c:catAx>
        <c:axId val="162126654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621265295"/>
        <c:crosses val="autoZero"/>
        <c:auto val="1"/>
        <c:lblAlgn val="ctr"/>
        <c:lblOffset val="100"/>
        <c:noMultiLvlLbl val="0"/>
      </c:catAx>
      <c:valAx>
        <c:axId val="1621265295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6212665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805513061468309"/>
          <c:y val="7.6512012552486713E-2"/>
          <c:w val="0.12399220451325772"/>
          <c:h val="0.863268028977090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399530078224436E-2"/>
          <c:y val="0.16307794396696523"/>
          <c:w val="0.83484760834706717"/>
          <c:h val="0.7790556888189504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State-run school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Sheet1!$B$2:$B$3</c:f>
              <c:numCache>
                <c:formatCode>0%</c:formatCode>
                <c:ptCount val="2"/>
                <c:pt idx="0">
                  <c:v>0.92</c:v>
                </c:pt>
                <c:pt idx="1">
                  <c:v>0.81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84-4448-85F3-1DF1F6D6DF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Independent or fee-paying school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Graphik" panose="020B050303020206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Sheet1!$C$2:$C$3</c:f>
              <c:numCache>
                <c:formatCode>0%</c:formatCode>
                <c:ptCount val="2"/>
                <c:pt idx="0">
                  <c:v>7.4999999999999997E-2</c:v>
                </c:pt>
                <c:pt idx="1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84-4448-85F3-1DF1F6D6DFF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10"/>
        <c:overlap val="100"/>
        <c:axId val="1621266543"/>
        <c:axId val="1621265295"/>
      </c:barChart>
      <c:catAx>
        <c:axId val="162126654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defRPr>
            </a:pPr>
            <a:endParaRPr lang="en-US"/>
          </a:p>
        </c:txPr>
        <c:crossAx val="1621265295"/>
        <c:crosses val="autoZero"/>
        <c:auto val="1"/>
        <c:lblAlgn val="ctr"/>
        <c:lblOffset val="100"/>
        <c:noMultiLvlLbl val="0"/>
      </c:catAx>
      <c:valAx>
        <c:axId val="1621265295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6212665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805513061468309"/>
          <c:y val="7.6512012552486713E-2"/>
          <c:w val="0.12399220451325772"/>
          <c:h val="0.863268028977090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Graphik" panose="020B0503030202060203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14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15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GB" baseline="30000" dirty="0"/>
              <a:t>1</a:t>
            </a:r>
            <a:r>
              <a:rPr lang="en-GB" dirty="0"/>
              <a:t>https://socialmobilityworks.org/</a:t>
            </a:r>
            <a:r>
              <a:rPr lang="en-GB" dirty="0" err="1"/>
              <a:t>wp</a:t>
            </a:r>
            <a:r>
              <a:rPr lang="en-GB" dirty="0"/>
              <a:t>-content/uploads/2021/05/Summary-report-on-measurement-changes_FINAL-Updated-May-2021.pdf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4941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0439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2369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0" name="Google Shape;30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5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5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5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2"/>
          <p:cNvSpPr txBox="1">
            <a:spLocks noGrp="1"/>
          </p:cNvSpPr>
          <p:nvPr>
            <p:ph type="body" idx="1"/>
          </p:nvPr>
        </p:nvSpPr>
        <p:spPr>
          <a:xfrm>
            <a:off x="381001" y="1828802"/>
            <a:ext cx="85725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52"/>
          <p:cNvSpPr txBox="1">
            <a:spLocks noGrp="1"/>
          </p:cNvSpPr>
          <p:nvPr>
            <p:ph type="title"/>
          </p:nvPr>
        </p:nvSpPr>
        <p:spPr>
          <a:xfrm>
            <a:off x="381000" y="380999"/>
            <a:ext cx="11430000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52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52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52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hort Title and 2 Content">
  <p:cSld name="Short Title and 2 Content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3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53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53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6" name="Google Shape;136;p53"/>
          <p:cNvSpPr txBox="1">
            <a:spLocks noGrp="1"/>
          </p:cNvSpPr>
          <p:nvPr>
            <p:ph type="body" idx="1"/>
          </p:nvPr>
        </p:nvSpPr>
        <p:spPr>
          <a:xfrm>
            <a:off x="381000" y="1828802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302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53"/>
          <p:cNvSpPr txBox="1">
            <a:spLocks noGrp="1"/>
          </p:cNvSpPr>
          <p:nvPr>
            <p:ph type="title"/>
          </p:nvPr>
        </p:nvSpPr>
        <p:spPr>
          <a:xfrm>
            <a:off x="381000" y="380999"/>
            <a:ext cx="5715000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53"/>
          <p:cNvSpPr txBox="1">
            <a:spLocks noGrp="1"/>
          </p:cNvSpPr>
          <p:nvPr>
            <p:ph type="body" idx="2"/>
          </p:nvPr>
        </p:nvSpPr>
        <p:spPr>
          <a:xfrm>
            <a:off x="6096000" y="1828802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302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">
  <p:cSld name="Title and 2 Content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4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54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54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3" name="Google Shape;143;p54"/>
          <p:cNvSpPr txBox="1">
            <a:spLocks noGrp="1"/>
          </p:cNvSpPr>
          <p:nvPr>
            <p:ph type="body" idx="1"/>
          </p:nvPr>
        </p:nvSpPr>
        <p:spPr>
          <a:xfrm>
            <a:off x="381000" y="1828802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302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54"/>
          <p:cNvSpPr txBox="1">
            <a:spLocks noGrp="1"/>
          </p:cNvSpPr>
          <p:nvPr>
            <p:ph type="title"/>
          </p:nvPr>
        </p:nvSpPr>
        <p:spPr>
          <a:xfrm>
            <a:off x="381000" y="380999"/>
            <a:ext cx="11430000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54"/>
          <p:cNvSpPr txBox="1">
            <a:spLocks noGrp="1"/>
          </p:cNvSpPr>
          <p:nvPr>
            <p:ph type="body" idx="2"/>
          </p:nvPr>
        </p:nvSpPr>
        <p:spPr>
          <a:xfrm>
            <a:off x="6096000" y="1828802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302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Titles and Content">
  <p:cSld name="2 Titles and Conten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5"/>
          <p:cNvSpPr txBox="1">
            <a:spLocks noGrp="1"/>
          </p:cNvSpPr>
          <p:nvPr>
            <p:ph type="body" idx="1"/>
          </p:nvPr>
        </p:nvSpPr>
        <p:spPr>
          <a:xfrm>
            <a:off x="6096001" y="284723"/>
            <a:ext cx="5715000" cy="1086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 cap="none"/>
            </a:lvl1pPr>
            <a:lvl2pPr marL="914400" lvl="1" indent="-228600" algn="l">
              <a:lnSpc>
                <a:spcPct val="7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1" cap="none"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 cap="none"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55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55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55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1" name="Google Shape;151;p55"/>
          <p:cNvSpPr txBox="1">
            <a:spLocks noGrp="1"/>
          </p:cNvSpPr>
          <p:nvPr>
            <p:ph type="title"/>
          </p:nvPr>
        </p:nvSpPr>
        <p:spPr>
          <a:xfrm>
            <a:off x="381001" y="380999"/>
            <a:ext cx="5715001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55"/>
          <p:cNvSpPr txBox="1">
            <a:spLocks noGrp="1"/>
          </p:cNvSpPr>
          <p:nvPr>
            <p:ph type="body" idx="2"/>
          </p:nvPr>
        </p:nvSpPr>
        <p:spPr>
          <a:xfrm>
            <a:off x="381001" y="1828802"/>
            <a:ext cx="85725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Titles and 2 Content">
  <p:cSld name="2 Titles and 2 Conten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56"/>
          <p:cNvSpPr txBox="1">
            <a:spLocks noGrp="1"/>
          </p:cNvSpPr>
          <p:nvPr>
            <p:ph type="body" idx="1"/>
          </p:nvPr>
        </p:nvSpPr>
        <p:spPr>
          <a:xfrm>
            <a:off x="6096001" y="284723"/>
            <a:ext cx="5715000" cy="1086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 cap="none"/>
            </a:lvl1pPr>
            <a:lvl2pPr marL="914400" lvl="1" indent="-228600" algn="l">
              <a:lnSpc>
                <a:spcPct val="7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1" cap="none"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 cap="none"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56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56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56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8" name="Google Shape;158;p56"/>
          <p:cNvSpPr txBox="1">
            <a:spLocks noGrp="1"/>
          </p:cNvSpPr>
          <p:nvPr>
            <p:ph type="title"/>
          </p:nvPr>
        </p:nvSpPr>
        <p:spPr>
          <a:xfrm>
            <a:off x="381001" y="380999"/>
            <a:ext cx="5715001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56"/>
          <p:cNvSpPr txBox="1">
            <a:spLocks noGrp="1"/>
          </p:cNvSpPr>
          <p:nvPr>
            <p:ph type="body" idx="2"/>
          </p:nvPr>
        </p:nvSpPr>
        <p:spPr>
          <a:xfrm>
            <a:off x="381001" y="1828802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56"/>
          <p:cNvSpPr txBox="1">
            <a:spLocks noGrp="1"/>
          </p:cNvSpPr>
          <p:nvPr>
            <p:ph type="body" idx="3"/>
          </p:nvPr>
        </p:nvSpPr>
        <p:spPr>
          <a:xfrm>
            <a:off x="6103621" y="1828804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57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57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57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5" name="Google Shape;165;p57"/>
          <p:cNvSpPr txBox="1">
            <a:spLocks noGrp="1"/>
          </p:cNvSpPr>
          <p:nvPr>
            <p:ph type="title"/>
          </p:nvPr>
        </p:nvSpPr>
        <p:spPr>
          <a:xfrm>
            <a:off x="381000" y="380999"/>
            <a:ext cx="11430000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oters Only: Light" type="blank">
  <p:cSld name="BLANK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8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58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58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oters Only: Dark">
  <p:cSld name="Footers Only: Dark">
    <p:bg>
      <p:bgPr>
        <a:gradFill>
          <a:gsLst>
            <a:gs pos="0">
              <a:schemeClr val="accent1"/>
            </a:gs>
            <a:gs pos="3000">
              <a:schemeClr val="accent1"/>
            </a:gs>
            <a:gs pos="100000">
              <a:schemeClr val="accent4"/>
            </a:gs>
          </a:gsLst>
          <a:lin ang="2700000" scaled="0"/>
        </a:gra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9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59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59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1"/>
          <p:cNvSpPr txBox="1">
            <a:spLocks noGrp="1"/>
          </p:cNvSpPr>
          <p:nvPr>
            <p:ph type="body" idx="1"/>
          </p:nvPr>
        </p:nvSpPr>
        <p:spPr>
          <a:xfrm>
            <a:off x="381001" y="1828802"/>
            <a:ext cx="85725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61"/>
          <p:cNvSpPr txBox="1">
            <a:spLocks noGrp="1"/>
          </p:cNvSpPr>
          <p:nvPr>
            <p:ph type="title"/>
          </p:nvPr>
        </p:nvSpPr>
        <p:spPr>
          <a:xfrm>
            <a:off x="381000" y="380999"/>
            <a:ext cx="11430000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61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61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61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hort Title and 2 Content">
  <p:cSld name="Short Title and 2 Content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62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62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62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0" name="Google Shape;190;p62"/>
          <p:cNvSpPr txBox="1">
            <a:spLocks noGrp="1"/>
          </p:cNvSpPr>
          <p:nvPr>
            <p:ph type="body" idx="1"/>
          </p:nvPr>
        </p:nvSpPr>
        <p:spPr>
          <a:xfrm>
            <a:off x="381000" y="1828802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302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62"/>
          <p:cNvSpPr txBox="1">
            <a:spLocks noGrp="1"/>
          </p:cNvSpPr>
          <p:nvPr>
            <p:ph type="title"/>
          </p:nvPr>
        </p:nvSpPr>
        <p:spPr>
          <a:xfrm>
            <a:off x="381000" y="380999"/>
            <a:ext cx="5715000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62"/>
          <p:cNvSpPr txBox="1">
            <a:spLocks noGrp="1"/>
          </p:cNvSpPr>
          <p:nvPr>
            <p:ph type="body" idx="2"/>
          </p:nvPr>
        </p:nvSpPr>
        <p:spPr>
          <a:xfrm>
            <a:off x="6096000" y="1828802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302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">
  <p:cSld name="Title and 2 Content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3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63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63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7" name="Google Shape;197;p63"/>
          <p:cNvSpPr txBox="1">
            <a:spLocks noGrp="1"/>
          </p:cNvSpPr>
          <p:nvPr>
            <p:ph type="body" idx="1"/>
          </p:nvPr>
        </p:nvSpPr>
        <p:spPr>
          <a:xfrm>
            <a:off x="381000" y="1828802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302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63"/>
          <p:cNvSpPr txBox="1">
            <a:spLocks noGrp="1"/>
          </p:cNvSpPr>
          <p:nvPr>
            <p:ph type="title"/>
          </p:nvPr>
        </p:nvSpPr>
        <p:spPr>
          <a:xfrm>
            <a:off x="381000" y="380999"/>
            <a:ext cx="11430000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63"/>
          <p:cNvSpPr txBox="1">
            <a:spLocks noGrp="1"/>
          </p:cNvSpPr>
          <p:nvPr>
            <p:ph type="body" idx="2"/>
          </p:nvPr>
        </p:nvSpPr>
        <p:spPr>
          <a:xfrm>
            <a:off x="6096000" y="1828802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302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Titles and Content">
  <p:cSld name="2 Titles and Content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64"/>
          <p:cNvSpPr txBox="1">
            <a:spLocks noGrp="1"/>
          </p:cNvSpPr>
          <p:nvPr>
            <p:ph type="body" idx="1"/>
          </p:nvPr>
        </p:nvSpPr>
        <p:spPr>
          <a:xfrm>
            <a:off x="6096001" y="284723"/>
            <a:ext cx="5715000" cy="1086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 cap="none"/>
            </a:lvl1pPr>
            <a:lvl2pPr marL="914400" lvl="1" indent="-228600" algn="l">
              <a:lnSpc>
                <a:spcPct val="7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1" cap="none"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 cap="none"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64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64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64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5" name="Google Shape;205;p64"/>
          <p:cNvSpPr txBox="1">
            <a:spLocks noGrp="1"/>
          </p:cNvSpPr>
          <p:nvPr>
            <p:ph type="title"/>
          </p:nvPr>
        </p:nvSpPr>
        <p:spPr>
          <a:xfrm>
            <a:off x="381001" y="380999"/>
            <a:ext cx="5715001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64"/>
          <p:cNvSpPr txBox="1">
            <a:spLocks noGrp="1"/>
          </p:cNvSpPr>
          <p:nvPr>
            <p:ph type="body" idx="2"/>
          </p:nvPr>
        </p:nvSpPr>
        <p:spPr>
          <a:xfrm>
            <a:off x="381001" y="1828802"/>
            <a:ext cx="85725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Titles and 2 Content">
  <p:cSld name="2 Titles and 2 Content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65"/>
          <p:cNvSpPr txBox="1">
            <a:spLocks noGrp="1"/>
          </p:cNvSpPr>
          <p:nvPr>
            <p:ph type="body" idx="1"/>
          </p:nvPr>
        </p:nvSpPr>
        <p:spPr>
          <a:xfrm>
            <a:off x="6096001" y="284723"/>
            <a:ext cx="5715000" cy="1086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 cap="none"/>
            </a:lvl1pPr>
            <a:lvl2pPr marL="914400" lvl="1" indent="-228600" algn="l">
              <a:lnSpc>
                <a:spcPct val="7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  <a:defRPr sz="2600" b="1" cap="none"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 cap="none"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65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65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65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12" name="Google Shape;212;p65"/>
          <p:cNvSpPr txBox="1">
            <a:spLocks noGrp="1"/>
          </p:cNvSpPr>
          <p:nvPr>
            <p:ph type="title"/>
          </p:nvPr>
        </p:nvSpPr>
        <p:spPr>
          <a:xfrm>
            <a:off x="381001" y="380999"/>
            <a:ext cx="5715001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65"/>
          <p:cNvSpPr txBox="1">
            <a:spLocks noGrp="1"/>
          </p:cNvSpPr>
          <p:nvPr>
            <p:ph type="body" idx="2"/>
          </p:nvPr>
        </p:nvSpPr>
        <p:spPr>
          <a:xfrm>
            <a:off x="381001" y="1828802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14" name="Google Shape;214;p65"/>
          <p:cNvSpPr txBox="1">
            <a:spLocks noGrp="1"/>
          </p:cNvSpPr>
          <p:nvPr>
            <p:ph type="body" idx="3"/>
          </p:nvPr>
        </p:nvSpPr>
        <p:spPr>
          <a:xfrm>
            <a:off x="6103621" y="1828804"/>
            <a:ext cx="5715000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66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66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66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19" name="Google Shape;219;p66"/>
          <p:cNvSpPr txBox="1">
            <a:spLocks noGrp="1"/>
          </p:cNvSpPr>
          <p:nvPr>
            <p:ph type="title"/>
          </p:nvPr>
        </p:nvSpPr>
        <p:spPr>
          <a:xfrm>
            <a:off x="381000" y="380999"/>
            <a:ext cx="11430000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oters Only: Light" type="blank">
  <p:cSld name="BLANK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67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67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3" name="Google Shape;223;p67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oters Only: Dark">
  <p:cSld name="Footers Only: Dark">
    <p:bg>
      <p:bgPr>
        <a:gradFill>
          <a:gsLst>
            <a:gs pos="0">
              <a:schemeClr val="accent1"/>
            </a:gs>
            <a:gs pos="3000">
              <a:schemeClr val="accent1"/>
            </a:gs>
            <a:gs pos="100000">
              <a:schemeClr val="accent4"/>
            </a:gs>
          </a:gsLst>
          <a:lin ang="2700000" scaled="0"/>
        </a:gradFill>
        <a:effectLst/>
      </p:bgPr>
    </p:bg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68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68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7" name="Google Shape;227;p68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hort Headline and 1 Column">
  <p:cSld name="Short Headline and 1 Column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69"/>
          <p:cNvPicPr preferRelativeResize="0"/>
          <p:nvPr/>
        </p:nvPicPr>
        <p:blipFill rotWithShape="1">
          <a:blip r:embed="rId2">
            <a:alphaModFix/>
          </a:blip>
          <a:srcRect b="-2"/>
          <a:stretch/>
        </p:blipFill>
        <p:spPr>
          <a:xfrm>
            <a:off x="0" y="0"/>
            <a:ext cx="67964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69"/>
          <p:cNvSpPr txBox="1">
            <a:spLocks noGrp="1"/>
          </p:cNvSpPr>
          <p:nvPr>
            <p:ph type="body" idx="1"/>
          </p:nvPr>
        </p:nvSpPr>
        <p:spPr>
          <a:xfrm>
            <a:off x="5610226" y="1828802"/>
            <a:ext cx="5714999" cy="468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/>
            </a:lvl3pPr>
            <a:lvl4pPr marL="1828800" lvl="3" indent="-3429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marL="4114800" lvl="8" indent="-228600" algn="l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69"/>
          <p:cNvSpPr txBox="1">
            <a:spLocks noGrp="1"/>
          </p:cNvSpPr>
          <p:nvPr>
            <p:ph type="title"/>
          </p:nvPr>
        </p:nvSpPr>
        <p:spPr>
          <a:xfrm>
            <a:off x="5610225" y="380999"/>
            <a:ext cx="5715000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69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3" name="Google Shape;233;p69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7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7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37" name="Google Shape;237;p70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70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9" name="Google Shape;239;p70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esentation Cover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3710F-194B-FE47-B5CC-F343697F0C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145" y="1849289"/>
            <a:ext cx="10515600" cy="1863278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presentation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E6AF123-B355-8E4C-918A-9ED52626A5FA}"/>
              </a:ext>
            </a:extLst>
          </p:cNvPr>
          <p:cNvCxnSpPr/>
          <p:nvPr userDrawn="1"/>
        </p:nvCxnSpPr>
        <p:spPr>
          <a:xfrm>
            <a:off x="831852" y="4077072"/>
            <a:ext cx="10545383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687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4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esenta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0CE7D7D2-43A5-4BD0-B933-01B573C4FA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434364"/>
            <a:ext cx="12192000" cy="423636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BE1A986-866D-4D1E-8D63-894FFABF50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145" y="1849289"/>
            <a:ext cx="10515600" cy="1863278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presentation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95F1172-9410-40B2-9D25-BD95C1086D47}"/>
              </a:ext>
            </a:extLst>
          </p:cNvPr>
          <p:cNvCxnSpPr/>
          <p:nvPr userDrawn="1"/>
        </p:nvCxnSpPr>
        <p:spPr>
          <a:xfrm>
            <a:off x="831852" y="4077072"/>
            <a:ext cx="10545383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54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resentation Cover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A4A0C8-6940-4668-8347-AE94E5B3EB77}"/>
              </a:ext>
            </a:extLst>
          </p:cNvPr>
          <p:cNvSpPr txBox="1"/>
          <p:nvPr userDrawn="1"/>
        </p:nvSpPr>
        <p:spPr>
          <a:xfrm>
            <a:off x="3682732" y="2967335"/>
            <a:ext cx="36199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>
                <a:solidFill>
                  <a:schemeClr val="bg1"/>
                </a:solidFill>
                <a:latin typeface="Century Gothic" panose="020B0502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444441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3710F-194B-FE47-B5CC-F343697F0C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996952"/>
            <a:ext cx="10515600" cy="1152128"/>
          </a:xfrm>
          <a:prstGeom prst="rect">
            <a:avLst/>
          </a:prstGeom>
        </p:spPr>
        <p:txBody>
          <a:bodyPr anchor="t"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Section divider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75F430-5C18-4F5C-877D-D0C88CB37C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434364"/>
            <a:ext cx="12192000" cy="423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2366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57280-C0DE-4122-A258-22525927DB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56792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8A99A3-20C0-4234-9268-DF887EADBD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4392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3586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57F45-577E-450B-8729-0AE0D4A79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51553-0BA0-406B-9030-652CDEF55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992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275C8-9254-4DED-B329-DB36C6096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04770-C3CB-4AC9-A775-E1FFA7923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758A0-377E-4837-90D6-ACC2EA674C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07F44-C41D-4442-B760-6E24BDFE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CF620-0857-4B5C-B995-046CEFFEA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5D6BFF5D-4933-440D-97D6-9B54EC04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7204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53A38-A12F-4DEF-97E1-D76AE529B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67340-D39A-4E94-A140-B435B1275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744AD-BB78-4EBB-A222-14F3A103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2483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539AD-6147-4D08-88E8-990C974DA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365126"/>
            <a:ext cx="87163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2EE95-1AFF-4623-A2AA-E7DA10098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AC681B-B364-48E3-B812-EBF4EEA23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01B52-36F8-4561-936C-99A939C63D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539B32-115C-4122-9F2F-384A0E580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BC95E3-3C1B-459F-90C2-0904E27224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326A48-E77F-4C2A-ACE2-33DF1BE2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8EDDCC-0CAA-4C34-9433-9F4AE7D78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5D6BFF5D-4933-440D-97D6-9B54EC04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6215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939BD-0812-4F6A-90D9-81D9B09F9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86C59D-76DE-43B6-84B6-D4CB241293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FD51D6-4438-492D-BFED-568A9F11B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E0B5B-876C-4E6F-B1B6-4F218F464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5D6BFF5D-4933-440D-97D6-9B54EC04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1474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670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4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4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52845-A1AB-4999-84A2-AE8EB4B0F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4B473-A45B-4938-8E87-6674C6DF3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F30DE-8626-43C4-9DE7-F43999CF6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92419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A27F1-807A-49E1-B333-4A490EB35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009E64-FF11-4960-8768-AA319037DD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5EFF62-E27D-431C-8851-CBA0760EF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363600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81197-457D-45E5-B73B-654C081C4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F375EA-374A-481D-B50F-798C28BD0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2257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A7A90A-5BBC-4375-B4C9-4B136DEA22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7E2AEE-1FA2-48A4-B2E2-37B67ED55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7388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4AE3078-BB7C-1A4E-A1E2-A2CEE1E825EC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38200" y="1772818"/>
            <a:ext cx="10515600" cy="4104455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FontTx/>
              <a:buNone/>
              <a:defRPr sz="1000" b="0"/>
            </a:lvl1pPr>
            <a:lvl2pPr marL="457200" indent="0">
              <a:buNone/>
              <a:defRPr/>
            </a:lvl2pPr>
            <a:lvl5pPr marL="1828800" indent="0">
              <a:buNone/>
              <a:defRPr/>
            </a:lvl5pPr>
          </a:lstStyle>
          <a:p>
            <a:pPr lvl="0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F580A4-44D9-4093-A6D9-9A2C33C444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434364"/>
            <a:ext cx="12192000" cy="423636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EE8F2D-9941-4124-8121-B5BDA161A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5627" y="476672"/>
            <a:ext cx="8804040" cy="1080120"/>
          </a:xfrm>
          <a:prstGeom prst="rect">
            <a:avLst/>
          </a:prstGeom>
        </p:spPr>
        <p:txBody>
          <a:bodyPr anchor="ctr"/>
          <a:lstStyle>
            <a:lvl1pPr>
              <a:defRPr sz="24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053758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4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4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4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4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4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4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4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4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4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1"/>
          <p:cNvSpPr txBox="1">
            <a:spLocks noGrp="1"/>
          </p:cNvSpPr>
          <p:nvPr>
            <p:ph type="title"/>
          </p:nvPr>
        </p:nvSpPr>
        <p:spPr>
          <a:xfrm>
            <a:off x="381000" y="380999"/>
            <a:ext cx="11430000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R="0" lvl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2" name="Google Shape;122;p51"/>
          <p:cNvSpPr txBox="1">
            <a:spLocks noGrp="1"/>
          </p:cNvSpPr>
          <p:nvPr>
            <p:ph type="body" idx="1"/>
          </p:nvPr>
        </p:nvSpPr>
        <p:spPr>
          <a:xfrm>
            <a:off x="381000" y="1828800"/>
            <a:ext cx="11430000" cy="46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marR="0" lvl="0" indent="-228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3" name="Google Shape;123;p51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Google Shape;124;p51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Google Shape;125;p51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52">
          <p15:clr>
            <a:srgbClr val="F26B43"/>
          </p15:clr>
        </p15:guide>
        <p15:guide id="2" pos="5640">
          <p15:clr>
            <a:srgbClr val="F26B43"/>
          </p15:clr>
        </p15:guide>
        <p15:guide id="3">
          <p15:clr>
            <a:srgbClr val="F26B43"/>
          </p15:clr>
        </p15:guide>
        <p15:guide id="4" orient="horz">
          <p15:clr>
            <a:srgbClr val="F26B43"/>
          </p15:clr>
        </p15:guide>
        <p15:guide id="5" pos="7680">
          <p15:clr>
            <a:srgbClr val="F26B43"/>
          </p15:clr>
        </p15:guide>
        <p15:guide id="6" pos="240">
          <p15:clr>
            <a:srgbClr val="F26B43"/>
          </p15:clr>
        </p15:guide>
        <p15:guide id="7" orient="horz" pos="4224">
          <p15:clr>
            <a:srgbClr val="F26B43"/>
          </p15:clr>
        </p15:guide>
        <p15:guide id="8" pos="3840">
          <p15:clr>
            <a:srgbClr val="F26B43"/>
          </p15:clr>
        </p15:guide>
        <p15:guide id="9" pos="2040">
          <p15:clr>
            <a:srgbClr val="F26B43"/>
          </p15:clr>
        </p15:guide>
        <p15:guide id="10" pos="7440">
          <p15:clr>
            <a:srgbClr val="F26B43"/>
          </p15:clr>
        </p15:guide>
        <p15:guide id="11" orient="horz" pos="240">
          <p15:clr>
            <a:srgbClr val="F26B43"/>
          </p15:clr>
        </p15:guide>
        <p15:guide id="12" orient="horz" pos="410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0"/>
          <p:cNvSpPr txBox="1">
            <a:spLocks noGrp="1"/>
          </p:cNvSpPr>
          <p:nvPr>
            <p:ph type="title"/>
          </p:nvPr>
        </p:nvSpPr>
        <p:spPr>
          <a:xfrm>
            <a:off x="381000" y="380999"/>
            <a:ext cx="11430000" cy="99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R="0" lvl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6" name="Google Shape;176;p60"/>
          <p:cNvSpPr txBox="1">
            <a:spLocks noGrp="1"/>
          </p:cNvSpPr>
          <p:nvPr>
            <p:ph type="body" idx="1"/>
          </p:nvPr>
        </p:nvSpPr>
        <p:spPr>
          <a:xfrm>
            <a:off x="381000" y="1828800"/>
            <a:ext cx="11430000" cy="46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45700" anchor="t" anchorCtr="0">
            <a:normAutofit/>
          </a:bodyPr>
          <a:lstStyle>
            <a:lvl1pPr marL="457200" marR="0" lvl="0" indent="-228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0000"/>
              </a:lnSpc>
              <a:spcBef>
                <a:spcPts val="800"/>
              </a:spcBef>
              <a:spcAft>
                <a:spcPts val="60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7" name="Google Shape;177;p60"/>
          <p:cNvSpPr txBox="1">
            <a:spLocks noGrp="1"/>
          </p:cNvSpPr>
          <p:nvPr>
            <p:ph type="dt" idx="10"/>
          </p:nvPr>
        </p:nvSpPr>
        <p:spPr>
          <a:xfrm>
            <a:off x="6097353" y="6519009"/>
            <a:ext cx="533264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8" name="Google Shape;178;p60"/>
          <p:cNvSpPr txBox="1">
            <a:spLocks noGrp="1"/>
          </p:cNvSpPr>
          <p:nvPr>
            <p:ph type="ftr" idx="11"/>
          </p:nvPr>
        </p:nvSpPr>
        <p:spPr>
          <a:xfrm>
            <a:off x="381002" y="6519009"/>
            <a:ext cx="57149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9" name="Google Shape;179;p60"/>
          <p:cNvSpPr txBox="1">
            <a:spLocks noGrp="1"/>
          </p:cNvSpPr>
          <p:nvPr>
            <p:ph type="sldNum" idx="12"/>
          </p:nvPr>
        </p:nvSpPr>
        <p:spPr>
          <a:xfrm>
            <a:off x="11506202" y="6519009"/>
            <a:ext cx="304799" cy="20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0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52">
          <p15:clr>
            <a:srgbClr val="F26B43"/>
          </p15:clr>
        </p15:guide>
        <p15:guide id="2" pos="5640">
          <p15:clr>
            <a:srgbClr val="F26B43"/>
          </p15:clr>
        </p15:guide>
        <p15:guide id="3">
          <p15:clr>
            <a:srgbClr val="F26B43"/>
          </p15:clr>
        </p15:guide>
        <p15:guide id="4" orient="horz">
          <p15:clr>
            <a:srgbClr val="F26B43"/>
          </p15:clr>
        </p15:guide>
        <p15:guide id="5" pos="7680">
          <p15:clr>
            <a:srgbClr val="F26B43"/>
          </p15:clr>
        </p15:guide>
        <p15:guide id="6" pos="240">
          <p15:clr>
            <a:srgbClr val="F26B43"/>
          </p15:clr>
        </p15:guide>
        <p15:guide id="7" orient="horz" pos="4224">
          <p15:clr>
            <a:srgbClr val="F26B43"/>
          </p15:clr>
        </p15:guide>
        <p15:guide id="8" pos="3840">
          <p15:clr>
            <a:srgbClr val="F26B43"/>
          </p15:clr>
        </p15:guide>
        <p15:guide id="9" pos="2040">
          <p15:clr>
            <a:srgbClr val="F26B43"/>
          </p15:clr>
        </p15:guide>
        <p15:guide id="10" pos="7440">
          <p15:clr>
            <a:srgbClr val="F26B43"/>
          </p15:clr>
        </p15:guide>
        <p15:guide id="11" orient="horz" pos="240">
          <p15:clr>
            <a:srgbClr val="F26B43"/>
          </p15:clr>
        </p15:guide>
        <p15:guide id="12" orient="horz" pos="4104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92D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9A49BC-91A7-43A0-8FC7-D3E03DBBFC82}"/>
              </a:ext>
            </a:extLst>
          </p:cNvPr>
          <p:cNvSpPr/>
          <p:nvPr userDrawn="1"/>
        </p:nvSpPr>
        <p:spPr>
          <a:xfrm>
            <a:off x="1" y="1"/>
            <a:ext cx="12193303" cy="6857999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36FF7E-0224-4306-82FB-A1FEFCB25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3605" y="365126"/>
            <a:ext cx="88101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8EAFCC-8548-4C8E-B364-8314960F8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3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6" name="Picture 5" descr="A close up of text on a black background&#10;&#10;Description automatically generated">
            <a:extLst>
              <a:ext uri="{FF2B5EF4-FFF2-40B4-BE49-F238E27FC236}">
                <a16:creationId xmlns:a16="http://schemas.microsoft.com/office/drawing/2014/main" id="{8A9074CF-411B-4650-943E-72EB44930CE7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03" y="364378"/>
            <a:ext cx="1225352" cy="1244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500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gov.uk/government/news/elitism-in-britain-2019" TargetMode="External"/><Relationship Id="rId4" Type="http://schemas.openxmlformats.org/officeDocument/2006/relationships/hyperlink" Target="https://socialmobilityworks.org/toolkit/measurement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8EAA8-B67A-4DED-AC9B-64ACD5942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0282" y="2132856"/>
            <a:ext cx="7886700" cy="1863278"/>
          </a:xfrm>
        </p:spPr>
        <p:txBody>
          <a:bodyPr>
            <a:normAutofit fontScale="90000"/>
          </a:bodyPr>
          <a:lstStyle/>
          <a:p>
            <a:r>
              <a:rPr lang="en-GB" dirty="0"/>
              <a:t>Socio-Economic Diversity in UK Financial and Professional Services</a:t>
            </a:r>
            <a:br>
              <a:rPr lang="en-GB" dirty="0"/>
            </a:br>
            <a:endParaRPr lang="en-GB" sz="2200" dirty="0"/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FA4161D6-0C68-4EBB-8768-D82D7262AE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4353" y="298334"/>
            <a:ext cx="1606665" cy="160666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16F6972-B5CD-4F46-9E79-E3F59B91F102}"/>
              </a:ext>
            </a:extLst>
          </p:cNvPr>
          <p:cNvSpPr txBox="1">
            <a:spLocks/>
          </p:cNvSpPr>
          <p:nvPr/>
        </p:nvSpPr>
        <p:spPr>
          <a:xfrm>
            <a:off x="1594299" y="4181433"/>
            <a:ext cx="10424446" cy="81407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900" b="1" i="0" u="none" strike="noStrike" kern="1200" cap="none" spc="0" normalizeH="0" baseline="0" noProof="0" dirty="0">
                <a:ln>
                  <a:noFill/>
                </a:ln>
                <a:solidFill>
                  <a:srgbClr val="EDEFF7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  <a:sym typeface="Arial"/>
              </a:rPr>
              <a:t>Baseline Survey Report for </a:t>
            </a:r>
            <a:r>
              <a:rPr lang="en-GB" sz="2900" dirty="0" err="1">
                <a:solidFill>
                  <a:srgbClr val="EDEFF7"/>
                </a:solidFill>
              </a:rPr>
              <a:t>IFoA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rgbClr val="EDEFF7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  <a:sym typeface="Arial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A63D9BC-C8DF-465A-9B71-7C52C8852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1275" y="5578633"/>
            <a:ext cx="3087470" cy="814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0783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0CB146-C61E-43ED-B9BB-C66F1A31BB92}"/>
              </a:ext>
            </a:extLst>
          </p:cNvPr>
          <p:cNvSpPr txBox="1"/>
          <p:nvPr/>
        </p:nvSpPr>
        <p:spPr>
          <a:xfrm>
            <a:off x="785091" y="5220931"/>
            <a:ext cx="90608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2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raphik Semibold" panose="020B0703030202060203" pitchFamily="34" charset="0"/>
                <a:cs typeface="Arial"/>
                <a:sym typeface="Arial"/>
              </a:rPr>
              <a:t>For more information, please contact Olivia Larkin via </a:t>
            </a:r>
            <a:r>
              <a:rPr kumimoji="0" lang="fi-FI" sz="2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raphik Semibold" panose="020B0703030202060203" pitchFamily="34" charset="0"/>
                <a:cs typeface="Arial"/>
                <a:sym typeface="Arial"/>
              </a:rPr>
              <a:t>Olivia.Larkin@cityoflondon.gov.uk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Semibold" panose="020B0703030202060203" pitchFamily="34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4875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CCB0279-C877-4FBD-8FC7-2AC333D95C91}"/>
              </a:ext>
            </a:extLst>
          </p:cNvPr>
          <p:cNvSpPr txBox="1"/>
          <p:nvPr/>
        </p:nvSpPr>
        <p:spPr>
          <a:xfrm>
            <a:off x="475674" y="1119704"/>
            <a:ext cx="11271434" cy="4321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5561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GB" sz="1800" b="0" i="0" u="none" strike="noStrike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The Socio-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</a:rPr>
              <a:t>Economic Diversity Taskforce </a:t>
            </a:r>
            <a:r>
              <a:rPr lang="en-GB" sz="1800" b="0" i="0" u="none" strike="noStrike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conducted a survey to establish a socio-economic background baseline for UK </a:t>
            </a:r>
            <a:r>
              <a:rPr lang="en-GB" sz="1800" b="0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financial and </a:t>
            </a:r>
            <a:r>
              <a:rPr lang="en-GB" sz="1800" b="0" i="0" u="none" strike="noStrike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professional services. The survey was in field October 2021 – March 2022 and received </a:t>
            </a:r>
            <a:r>
              <a:rPr lang="en-GB" sz="1800" b="1" i="0" u="none" strike="noStrike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9,362 </a:t>
            </a:r>
            <a:r>
              <a:rPr lang="en-GB" sz="1800" b="0" i="0" u="none" strike="noStrike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responses from </a:t>
            </a:r>
            <a:r>
              <a:rPr lang="en-GB" sz="1800" b="1" i="0" u="none" strike="noStrike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49 </a:t>
            </a:r>
            <a:r>
              <a:rPr lang="en-GB" sz="1800" b="0" i="0" u="none" strike="noStrike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organisations.</a:t>
            </a:r>
          </a:p>
          <a:p>
            <a:pPr marL="55561" marR="0" lvl="0" indent="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GB" sz="1800" b="0" i="0" u="none" strike="noStrike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This </a:t>
            </a:r>
            <a:r>
              <a:rPr lang="en-GB" sz="1800" b="0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deck summarises the key findings for </a:t>
            </a:r>
            <a:r>
              <a:rPr lang="en-GB" sz="1800" b="1" dirty="0" err="1">
                <a:solidFill>
                  <a:schemeClr val="tx1"/>
                </a:solidFill>
                <a:latin typeface="Graphik Light" panose="020B0403030202060203" pitchFamily="34" charset="0"/>
              </a:rPr>
              <a:t>IFoA</a:t>
            </a:r>
            <a:r>
              <a:rPr lang="en-GB" sz="1800" b="1" dirty="0">
                <a:solidFill>
                  <a:schemeClr val="tx1"/>
                </a:solidFill>
                <a:latin typeface="Graphik Light" panose="020B0403030202060203" pitchFamily="34" charset="0"/>
              </a:rPr>
              <a:t> </a:t>
            </a:r>
            <a:r>
              <a:rPr lang="en-GB" sz="1800" b="0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and is based on </a:t>
            </a:r>
            <a:r>
              <a:rPr lang="en-GB" sz="1800" b="1" dirty="0">
                <a:solidFill>
                  <a:schemeClr val="tx1"/>
                </a:solidFill>
                <a:latin typeface="Graphik Light" panose="020B0403030202060203" pitchFamily="34" charset="0"/>
              </a:rPr>
              <a:t>1242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</a:rPr>
              <a:t> </a:t>
            </a:r>
            <a:r>
              <a:rPr lang="en-GB" sz="1800" b="0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responses. Please note, company data may not be statistically significant, so </a:t>
            </a:r>
            <a:r>
              <a:rPr lang="en-GB" sz="1800" b="0" u="sng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please interpret with caution*</a:t>
            </a:r>
            <a:r>
              <a:rPr lang="en-GB" sz="1800" b="0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.</a:t>
            </a:r>
            <a:endParaRPr lang="en-GB" dirty="0">
              <a:solidFill>
                <a:schemeClr val="tx1"/>
              </a:solidFill>
              <a:latin typeface="Graphik Light" panose="020B0403030202060203" pitchFamily="34" charset="0"/>
            </a:endParaRPr>
          </a:p>
          <a:p>
            <a:pPr marL="55561" marR="0" lvl="0" algn="l" rtl="0">
              <a:lnSpc>
                <a:spcPct val="85000"/>
              </a:lnSpc>
              <a:spcBef>
                <a:spcPts val="1200"/>
              </a:spcBef>
              <a:spcAft>
                <a:spcPts val="600"/>
              </a:spcAft>
              <a:buClr>
                <a:schemeClr val="lt1"/>
              </a:buClr>
              <a:buSzPct val="100000"/>
            </a:pPr>
            <a:r>
              <a:rPr lang="en-GB" sz="1800" b="1" cap="none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Contents: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effectLst/>
                <a:latin typeface="Graphik Light" panose="020B040303020206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Executive summary: Sector story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latin typeface="Graphik Light" panose="020B040303020206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Demographics: Socioeconomic background</a:t>
            </a:r>
            <a:endParaRPr lang="en-US" sz="1600" dirty="0">
              <a:effectLst/>
              <a:latin typeface="Graphik Light" panose="020B04030302020602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effectLst/>
                <a:latin typeface="Graphik Light" panose="020B040303020206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Demographics: Tenure &amp; Seniority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effectLst/>
                <a:latin typeface="Graphik Light" panose="020B040303020206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Demographics: Gender &amp; Ethnicity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effectLst/>
                <a:latin typeface="Graphik Light" panose="020B040303020206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Sentiment: Inclusion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effectLst/>
                <a:latin typeface="Graphik Light" panose="020B040303020206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Sentiment: Progression</a:t>
            </a:r>
          </a:p>
          <a:p>
            <a:pPr marL="55561" marR="0" lvl="0" algn="l" rtl="0">
              <a:lnSpc>
                <a:spcPct val="8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endParaRPr lang="en-GB" sz="1800" b="1" cap="none" dirty="0">
              <a:solidFill>
                <a:schemeClr val="tx1"/>
              </a:solidFill>
              <a:latin typeface="Graphik" panose="020B0503030202060203" pitchFamily="34" charset="0"/>
              <a:sym typeface="Arial"/>
            </a:endParaRPr>
          </a:p>
        </p:txBody>
      </p:sp>
      <p:sp>
        <p:nvSpPr>
          <p:cNvPr id="8" name="Google Shape;253;p2">
            <a:extLst>
              <a:ext uri="{FF2B5EF4-FFF2-40B4-BE49-F238E27FC236}">
                <a16:creationId xmlns:a16="http://schemas.microsoft.com/office/drawing/2014/main" id="{DDE3C24F-1B32-4501-BCA7-F3C67B297530}"/>
              </a:ext>
            </a:extLst>
          </p:cNvPr>
          <p:cNvSpPr txBox="1"/>
          <p:nvPr/>
        </p:nvSpPr>
        <p:spPr>
          <a:xfrm>
            <a:off x="462788" y="5113450"/>
            <a:ext cx="11729211" cy="954067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GB" b="1" dirty="0">
                <a:latin typeface="Graphik Light" panose="020B0403030202060203" pitchFamily="34" charset="0"/>
              </a:rPr>
              <a:t>Socio-economic background (SEB) is based on the occupation of the main household earner of respondent at age 14</a:t>
            </a:r>
            <a:r>
              <a:rPr lang="en-GB" b="0" dirty="0">
                <a:latin typeface="Graphik Light" panose="020B0403030202060203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0" dirty="0">
                <a:latin typeface="Graphik Light" panose="020B0403030202060203" pitchFamily="34" charset="0"/>
              </a:rPr>
              <a:t>Lower: technical and craft; routine or semi-routine manual and service occupations; long-term unemployed (working class)</a:t>
            </a:r>
            <a:endParaRPr lang="en-GB" dirty="0">
              <a:latin typeface="Graphik Light" panose="020B040303020206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Graphik Light" panose="020B0403030202060203" pitchFamily="34" charset="0"/>
              </a:rPr>
              <a:t>Intermediate: clerical/intermediate occupations; small business owners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Graphik Light" panose="020B0403030202060203" pitchFamily="34" charset="0"/>
              </a:rPr>
              <a:t>Higher: Senior, middle or junior managers or administrators; modern professional and traditional professional occupations (professional)</a:t>
            </a:r>
            <a:endParaRPr lang="en-GB" b="0" dirty="0">
              <a:latin typeface="Graphik Light" panose="020B0403030202060203" pitchFamily="34" charset="0"/>
              <a:ea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80A4EB-9F63-478D-9A95-3ECFCFED7263}"/>
              </a:ext>
            </a:extLst>
          </p:cNvPr>
          <p:cNvSpPr txBox="1"/>
          <p:nvPr/>
        </p:nvSpPr>
        <p:spPr>
          <a:xfrm>
            <a:off x="475673" y="385717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>
                <a:latin typeface="Graphik" panose="020B0503030202060203" pitchFamily="34" charset="0"/>
                <a:sym typeface="Arial"/>
              </a:rPr>
              <a:t>Overview &amp; contents</a:t>
            </a:r>
            <a:endParaRPr lang="en-US" sz="3200" b="1" dirty="0">
              <a:latin typeface="Graphik" panose="020B050303020206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0CA435-2BF4-B35B-F23F-69144BE073BE}"/>
              </a:ext>
            </a:extLst>
          </p:cNvPr>
          <p:cNvSpPr txBox="1"/>
          <p:nvPr/>
        </p:nvSpPr>
        <p:spPr>
          <a:xfrm>
            <a:off x="460283" y="6341478"/>
            <a:ext cx="1127143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tx1"/>
                </a:solidFill>
                <a:latin typeface="Graphik Light" panose="020B0403030202060203" pitchFamily="34" charset="0"/>
              </a:rPr>
              <a:t>*The margin of error with a confidence level of 95% (meaning there's a 95% chance that the sample correctly reflects the opinions of the overall population) is +/- </a:t>
            </a:r>
            <a:r>
              <a:rPr lang="en-GB" sz="1100" b="1" dirty="0">
                <a:solidFill>
                  <a:schemeClr val="tx1"/>
                </a:solidFill>
                <a:latin typeface="Graphik Light" panose="020B0403030202060203" pitchFamily="34" charset="0"/>
              </a:rPr>
              <a:t>2.78% </a:t>
            </a:r>
          </a:p>
          <a:p>
            <a:r>
              <a:rPr lang="en-GB" sz="1100" dirty="0">
                <a:solidFill>
                  <a:schemeClr val="tx1"/>
                </a:solidFill>
                <a:latin typeface="Graphik Light" panose="020B0403030202060203" pitchFamily="34" charset="0"/>
              </a:rPr>
              <a:t>For more information on the calculation please visit the following available online margin of error calculator: https://www.surveyking.com/help/margin-of-error-calculator.</a:t>
            </a:r>
          </a:p>
        </p:txBody>
      </p:sp>
    </p:spTree>
    <p:extLst>
      <p:ext uri="{BB962C8B-B14F-4D97-AF65-F5344CB8AC3E}">
        <p14:creationId xmlns:p14="http://schemas.microsoft.com/office/powerpoint/2010/main" val="1640753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879029-86EF-4B85-8C84-C3D322267517}"/>
              </a:ext>
            </a:extLst>
          </p:cNvPr>
          <p:cNvSpPr txBox="1"/>
          <p:nvPr/>
        </p:nvSpPr>
        <p:spPr>
          <a:xfrm>
            <a:off x="475673" y="1160697"/>
            <a:ext cx="1124065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</a:rPr>
              <a:t>P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eople from lower socio-economic backgrounds (SEB) remain underrepresented in UK financial and professional services, particularly at senior levels. Our survey suggests that </a:t>
            </a:r>
            <a:r>
              <a:rPr lang="en-GB" sz="1800" b="1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26%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of all employees in the sector come from a working class, compared with 39% of the UK working population</a:t>
            </a:r>
            <a:r>
              <a:rPr lang="en-GB" sz="1800" baseline="300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1; 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in other words, the representation of people from a working class is a third lower than we might expect.</a:t>
            </a:r>
          </a:p>
          <a:p>
            <a:pPr marL="0" marR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Moreover, people from a working class are not </a:t>
            </a:r>
            <a:r>
              <a:rPr lang="en-GB" sz="1800" u="sng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progressing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at the same rate as their peers: just </a:t>
            </a:r>
            <a:r>
              <a:rPr lang="en-GB" sz="1800" b="1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one-in-seven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are working at a senior level</a:t>
            </a:r>
            <a:r>
              <a:rPr lang="en-GB" sz="1800" baseline="300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2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compared with one-in-five of peers from a professional. And this gap widens with age. Overall, </a:t>
            </a:r>
            <a:r>
              <a:rPr lang="en-GB" sz="1800" b="1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64%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of senior positions are held by people from a professional.</a:t>
            </a:r>
            <a:endParaRPr lang="en-GB" sz="1800" dirty="0">
              <a:solidFill>
                <a:schemeClr val="tx1"/>
              </a:solidFill>
              <a:latin typeface="Graphik Light" panose="020B0403030202060203" pitchFamily="34" charset="0"/>
            </a:endParaRPr>
          </a:p>
          <a:p>
            <a:pPr lvl="0" algn="just">
              <a:spcBef>
                <a:spcPts val="1200"/>
              </a:spcBef>
            </a:pP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Employees from a working class are alert to the </a:t>
            </a:r>
            <a:r>
              <a:rPr lang="en-GB" sz="1800" u="sng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progression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challenges they face in the workplace: </a:t>
            </a:r>
            <a:r>
              <a:rPr lang="en-GB" sz="1800" b="1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37%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say their background has </a:t>
            </a:r>
            <a:r>
              <a:rPr lang="en-GB" sz="1800" b="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had a 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negative</a:t>
            </a:r>
            <a:r>
              <a:rPr lang="en-GB" sz="1800" b="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impact on their career (vs. just </a:t>
            </a:r>
            <a:r>
              <a:rPr lang="en-GB" sz="1800" b="1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14%</a:t>
            </a:r>
            <a:r>
              <a:rPr lang="en-GB" sz="1800" b="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who cite a positive impact). 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A quarter of 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</a:rPr>
              <a:t>employees from a working class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(</a:t>
            </a:r>
            <a:r>
              <a:rPr lang="en-GB" sz="1800" b="1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26%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) do </a:t>
            </a:r>
            <a:r>
              <a:rPr lang="en-GB" sz="1800" i="1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not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believe they have the same chance of success in the workplace as their colleagues. </a:t>
            </a:r>
            <a:r>
              <a:rPr lang="en-GB" sz="1800" b="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As such, we find 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</a:rPr>
              <a:t>employees from a working class less </a:t>
            </a:r>
            <a:r>
              <a:rPr lang="en-GB" sz="1800" b="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satisfied with their career development on average. </a:t>
            </a:r>
            <a:endParaRPr lang="en-GB" sz="1800" dirty="0">
              <a:solidFill>
                <a:schemeClr val="tx1"/>
              </a:solidFill>
              <a:latin typeface="Graphik Light" panose="020B0403030202060203" pitchFamily="34" charset="0"/>
            </a:endParaRPr>
          </a:p>
          <a:p>
            <a:pPr lvl="0" algn="just">
              <a:spcBef>
                <a:spcPts val="1200"/>
              </a:spcBef>
            </a:pPr>
            <a:r>
              <a:rPr lang="en-GB" sz="1800" b="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However, the 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clear divergence in advancement by SEB is not fully reflected in relative </a:t>
            </a:r>
            <a:r>
              <a:rPr lang="en-GB" sz="1800" u="sng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engagement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levels. For example, the proportion of 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</a:rPr>
              <a:t>employees from a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working class who feel included is similar to their 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</a:rPr>
              <a:t>peers from a professional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(</a:t>
            </a:r>
            <a:r>
              <a:rPr lang="en-GB" sz="1800" b="1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56%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vs 63%); the same is true for those who feel their manager respects their contributions (</a:t>
            </a:r>
            <a:r>
              <a:rPr lang="en-GB" sz="1800" b="1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76%</a:t>
            </a:r>
            <a:r>
              <a:rPr lang="en-GB" sz="1800" dirty="0">
                <a:solidFill>
                  <a:schemeClr val="tx1"/>
                </a:solidFill>
                <a:latin typeface="Graphik Light" panose="020B0403030202060203" pitchFamily="34" charset="0"/>
                <a:sym typeface="Arial"/>
              </a:rPr>
              <a:t> vs 81%). This suggests that people from a working class may enter the workplace with lower expectations of how far and how fast they can progress. </a:t>
            </a:r>
            <a:endParaRPr lang="en-GB" sz="1800" b="0" dirty="0">
              <a:solidFill>
                <a:schemeClr val="tx1"/>
              </a:solidFill>
              <a:latin typeface="Graphik Light" panose="020B0403030202060203" pitchFamily="34" charset="0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0407A5-2B7B-430F-B6D7-D8AEB0EEECFA}"/>
              </a:ext>
            </a:extLst>
          </p:cNvPr>
          <p:cNvSpPr txBox="1"/>
          <p:nvPr/>
        </p:nvSpPr>
        <p:spPr>
          <a:xfrm>
            <a:off x="475673" y="397424"/>
            <a:ext cx="9481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Graphik" panose="020B0503030202060203" pitchFamily="34" charset="0"/>
              </a:rPr>
              <a:t>Executive summary: </a:t>
            </a:r>
            <a:r>
              <a:rPr lang="en-GB" sz="3200" dirty="0">
                <a:latin typeface="Graphik" panose="020B0503030202060203" pitchFamily="34" charset="0"/>
              </a:rPr>
              <a:t>Sector story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02568A-0EC4-4234-8568-57468E01B261}"/>
              </a:ext>
            </a:extLst>
          </p:cNvPr>
          <p:cNvSpPr txBox="1"/>
          <p:nvPr/>
        </p:nvSpPr>
        <p:spPr>
          <a:xfrm>
            <a:off x="475673" y="6479063"/>
            <a:ext cx="110315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aseline="30000" dirty="0"/>
              <a:t>1</a:t>
            </a:r>
            <a:r>
              <a:rPr lang="en-GB" sz="1000" dirty="0"/>
              <a:t>https://socialmobilityworks.org/</a:t>
            </a:r>
            <a:r>
              <a:rPr lang="en-GB" sz="1000" dirty="0" err="1"/>
              <a:t>wp</a:t>
            </a:r>
            <a:r>
              <a:rPr lang="en-GB" sz="1000" dirty="0"/>
              <a:t>-content/uploads/2021/05/Summary-report-on-measurement-changes_FINAL-Updated-May-2021.pdf</a:t>
            </a:r>
          </a:p>
        </p:txBody>
      </p:sp>
    </p:spTree>
    <p:extLst>
      <p:ext uri="{BB962C8B-B14F-4D97-AF65-F5344CB8AC3E}">
        <p14:creationId xmlns:p14="http://schemas.microsoft.com/office/powerpoint/2010/main" val="605312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C58A16C-25FB-E4F0-407A-ED108B019B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2203952"/>
              </p:ext>
            </p:extLst>
          </p:nvPr>
        </p:nvGraphicFramePr>
        <p:xfrm>
          <a:off x="3711128" y="4988197"/>
          <a:ext cx="5597236" cy="1368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71202F6-0C92-660E-631E-F26397F9FE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637612"/>
              </p:ext>
            </p:extLst>
          </p:nvPr>
        </p:nvGraphicFramePr>
        <p:xfrm>
          <a:off x="4220828" y="1026004"/>
          <a:ext cx="5597236" cy="4954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472EB8A-5B8B-481A-8178-0C17A2CEA5CD}"/>
              </a:ext>
            </a:extLst>
          </p:cNvPr>
          <p:cNvSpPr txBox="1"/>
          <p:nvPr/>
        </p:nvSpPr>
        <p:spPr>
          <a:xfrm>
            <a:off x="336133" y="149446"/>
            <a:ext cx="9481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Graphik" panose="020B0503030202060203" pitchFamily="34" charset="0"/>
              </a:rPr>
              <a:t>Demographics: </a:t>
            </a:r>
            <a:r>
              <a:rPr lang="en-GB" sz="3200" dirty="0">
                <a:latin typeface="Graphik" panose="020B0503030202060203" pitchFamily="34" charset="0"/>
              </a:rPr>
              <a:t>Socio-economic background</a:t>
            </a:r>
            <a:endParaRPr lang="en-US" sz="3200" dirty="0">
              <a:latin typeface="Graphik" panose="020B0503030202060203" pitchFamily="34" charset="0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EA741B2-8801-47E6-A128-4B9D68970C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4033697"/>
              </p:ext>
            </p:extLst>
          </p:nvPr>
        </p:nvGraphicFramePr>
        <p:xfrm>
          <a:off x="677035" y="977009"/>
          <a:ext cx="5597236" cy="4954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119ED-2654-49AD-8573-DD75F3D7669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9DD4B9-7139-A00F-633F-5A8F0F845673}"/>
              </a:ext>
            </a:extLst>
          </p:cNvPr>
          <p:cNvSpPr txBox="1"/>
          <p:nvPr/>
        </p:nvSpPr>
        <p:spPr>
          <a:xfrm>
            <a:off x="345560" y="6375904"/>
            <a:ext cx="110315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Note: we determine socio-economic background based on occupation of main household earner at approx. aged 14. For more info see: https://socialmobilityworks.org/toolkit/measurement/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DBD736A-EEF3-422E-BB45-3298615C11C0}"/>
              </a:ext>
            </a:extLst>
          </p:cNvPr>
          <p:cNvCxnSpPr/>
          <p:nvPr/>
        </p:nvCxnSpPr>
        <p:spPr>
          <a:xfrm>
            <a:off x="6509746" y="1173850"/>
            <a:ext cx="0" cy="4668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E574F44-4C5C-925D-F54A-67F70E768A43}"/>
              </a:ext>
            </a:extLst>
          </p:cNvPr>
          <p:cNvSpPr txBox="1"/>
          <p:nvPr/>
        </p:nvSpPr>
        <p:spPr>
          <a:xfrm>
            <a:off x="3042481" y="876999"/>
            <a:ext cx="3467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latin typeface="Graphik Semibold" panose="020B0703030202060203" pitchFamily="34" charset="0"/>
              </a:rPr>
              <a:t>Employees (Overall)</a:t>
            </a:r>
            <a:endParaRPr lang="en-US" sz="1600" b="1" dirty="0">
              <a:latin typeface="Graphik Semibold" panose="020B070303020206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B04A66-BF6E-D5FF-A824-E5938DCDE555}"/>
              </a:ext>
            </a:extLst>
          </p:cNvPr>
          <p:cNvSpPr txBox="1"/>
          <p:nvPr/>
        </p:nvSpPr>
        <p:spPr>
          <a:xfrm>
            <a:off x="6663638" y="876999"/>
            <a:ext cx="3467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latin typeface="Graphik Semibold" panose="020B0703030202060203" pitchFamily="34" charset="0"/>
              </a:rPr>
              <a:t>Employees (Senior Level)</a:t>
            </a:r>
            <a:endParaRPr lang="en-US" sz="1600" b="1" dirty="0">
              <a:latin typeface="Graphik Semibold" panose="020B070303020206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DD841F-EEBF-F65F-90E9-56335F5F9186}"/>
              </a:ext>
            </a:extLst>
          </p:cNvPr>
          <p:cNvSpPr txBox="1"/>
          <p:nvPr/>
        </p:nvSpPr>
        <p:spPr>
          <a:xfrm>
            <a:off x="3104352" y="4988197"/>
            <a:ext cx="2354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AA078C-9C3B-4303-01ED-E3A6BE496B73}"/>
              </a:ext>
            </a:extLst>
          </p:cNvPr>
          <p:cNvSpPr txBox="1"/>
          <p:nvPr/>
        </p:nvSpPr>
        <p:spPr>
          <a:xfrm>
            <a:off x="227822" y="6327806"/>
            <a:ext cx="2354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87DD42-58CA-393A-DC60-9281DBD66F80}"/>
              </a:ext>
            </a:extLst>
          </p:cNvPr>
          <p:cNvSpPr txBox="1"/>
          <p:nvPr/>
        </p:nvSpPr>
        <p:spPr>
          <a:xfrm>
            <a:off x="7515356" y="5043941"/>
            <a:ext cx="1763827" cy="30777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Pending</a:t>
            </a:r>
          </a:p>
        </p:txBody>
      </p:sp>
    </p:spTree>
    <p:extLst>
      <p:ext uri="{BB962C8B-B14F-4D97-AF65-F5344CB8AC3E}">
        <p14:creationId xmlns:p14="http://schemas.microsoft.com/office/powerpoint/2010/main" val="912865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27AD8EE-1B40-F6FB-7072-42540940C9B0}"/>
              </a:ext>
            </a:extLst>
          </p:cNvPr>
          <p:cNvSpPr/>
          <p:nvPr/>
        </p:nvSpPr>
        <p:spPr>
          <a:xfrm>
            <a:off x="5283501" y="1165696"/>
            <a:ext cx="4945465" cy="537111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530404C-F108-4556-93C3-DC34478E50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8562720"/>
              </p:ext>
            </p:extLst>
          </p:nvPr>
        </p:nvGraphicFramePr>
        <p:xfrm>
          <a:off x="342736" y="1542593"/>
          <a:ext cx="11794330" cy="1410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472EB8A-5B8B-481A-8178-0C17A2CEA5CD}"/>
              </a:ext>
            </a:extLst>
          </p:cNvPr>
          <p:cNvSpPr txBox="1"/>
          <p:nvPr/>
        </p:nvSpPr>
        <p:spPr>
          <a:xfrm>
            <a:off x="342735" y="128437"/>
            <a:ext cx="9481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Graphik" panose="020B0503030202060203" pitchFamily="34" charset="0"/>
              </a:rPr>
              <a:t>Demographics: </a:t>
            </a:r>
            <a:r>
              <a:rPr lang="en-GB" sz="3200" dirty="0">
                <a:latin typeface="Graphik" panose="020B0503030202060203" pitchFamily="34" charset="0"/>
              </a:rPr>
              <a:t>Gender, Ethnicity and Seniority</a:t>
            </a:r>
            <a:endParaRPr lang="en-US" sz="3200" dirty="0">
              <a:latin typeface="Graphik" panose="020B050303020206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4FC8F6-FA36-4392-92D3-ABD15D6C252E}"/>
              </a:ext>
            </a:extLst>
          </p:cNvPr>
          <p:cNvSpPr txBox="1"/>
          <p:nvPr/>
        </p:nvSpPr>
        <p:spPr>
          <a:xfrm>
            <a:off x="342735" y="981029"/>
            <a:ext cx="175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latin typeface="Graphik Semibold" panose="020B0703030202060203" pitchFamily="34" charset="0"/>
              </a:rPr>
              <a:t>Ethnicity</a:t>
            </a:r>
            <a:endParaRPr lang="en-US" sz="1600" b="1" dirty="0">
              <a:latin typeface="Graphik Semibold" panose="020B070303020206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7EC3F5-91F6-47F6-A884-D0EB93575DF4}"/>
              </a:ext>
            </a:extLst>
          </p:cNvPr>
          <p:cNvSpPr txBox="1"/>
          <p:nvPr/>
        </p:nvSpPr>
        <p:spPr>
          <a:xfrm>
            <a:off x="342735" y="2878007"/>
            <a:ext cx="175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latin typeface="Graphik Semibold" panose="020B0703030202060203" pitchFamily="34" charset="0"/>
              </a:rPr>
              <a:t>Gender</a:t>
            </a:r>
            <a:endParaRPr lang="en-US" sz="1600" b="1" dirty="0">
              <a:latin typeface="Graphik Semibold" panose="020B070303020206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CCCB6E-3C12-4EFB-A07A-FC39AD2C6A2C}"/>
              </a:ext>
            </a:extLst>
          </p:cNvPr>
          <p:cNvSpPr txBox="1"/>
          <p:nvPr/>
        </p:nvSpPr>
        <p:spPr>
          <a:xfrm>
            <a:off x="1065500" y="1235353"/>
            <a:ext cx="3741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Graphik" panose="020B0503030202060203" pitchFamily="34" charset="0"/>
              </a:rPr>
              <a:t>UK Financial Services</a:t>
            </a:r>
            <a:endParaRPr lang="en-US" b="1" dirty="0">
              <a:latin typeface="Graphik" panose="020B0503030202060203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FF3A9-0037-41C4-9FFC-F21C419D06D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FEAD7B-8AA9-D026-48BD-EB5D5B251B3B}"/>
              </a:ext>
            </a:extLst>
          </p:cNvPr>
          <p:cNvSpPr txBox="1"/>
          <p:nvPr/>
        </p:nvSpPr>
        <p:spPr>
          <a:xfrm>
            <a:off x="6252950" y="1251697"/>
            <a:ext cx="3006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solidFill>
                  <a:schemeClr val="tx1"/>
                </a:solidFill>
                <a:latin typeface="Graphik" panose="020B0503030202060203" pitchFamily="34" charset="0"/>
              </a:rPr>
              <a:t>IFoA</a:t>
            </a:r>
            <a:endParaRPr lang="en-US" b="1" dirty="0">
              <a:latin typeface="Graphik" panose="020B0503030202060203" pitchFamily="34" charset="0"/>
            </a:endParaRP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ED623DDF-4B8F-25A3-EF66-039008B10A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3950754"/>
              </p:ext>
            </p:extLst>
          </p:nvPr>
        </p:nvGraphicFramePr>
        <p:xfrm>
          <a:off x="342735" y="3245842"/>
          <a:ext cx="11794330" cy="1410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4CD06058-21F0-1560-EC00-AF1D5A4733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8911002"/>
              </p:ext>
            </p:extLst>
          </p:nvPr>
        </p:nvGraphicFramePr>
        <p:xfrm>
          <a:off x="342735" y="5013563"/>
          <a:ext cx="11794330" cy="1410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C495010A-8EE0-7546-87AE-84FF67BBD544}"/>
              </a:ext>
            </a:extLst>
          </p:cNvPr>
          <p:cNvSpPr txBox="1"/>
          <p:nvPr/>
        </p:nvSpPr>
        <p:spPr>
          <a:xfrm>
            <a:off x="342735" y="4611571"/>
            <a:ext cx="175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latin typeface="Graphik Semibold" panose="020B0703030202060203" pitchFamily="34" charset="0"/>
              </a:rPr>
              <a:t>Seniority</a:t>
            </a:r>
            <a:endParaRPr lang="en-US" sz="1600" b="1" dirty="0">
              <a:latin typeface="Graphik Semibold" panose="020B070303020206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024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39EC2DF-E234-4731-82C1-2D2D2AF6ACBE}"/>
              </a:ext>
            </a:extLst>
          </p:cNvPr>
          <p:cNvSpPr/>
          <p:nvPr/>
        </p:nvSpPr>
        <p:spPr>
          <a:xfrm>
            <a:off x="5323258" y="2017643"/>
            <a:ext cx="4945465" cy="394583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72EB8A-5B8B-481A-8178-0C17A2CEA5CD}"/>
              </a:ext>
            </a:extLst>
          </p:cNvPr>
          <p:cNvSpPr txBox="1"/>
          <p:nvPr/>
        </p:nvSpPr>
        <p:spPr>
          <a:xfrm>
            <a:off x="345560" y="137514"/>
            <a:ext cx="9481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Graphik" panose="020B0503030202060203" pitchFamily="34" charset="0"/>
              </a:rPr>
              <a:t>Demographics: </a:t>
            </a:r>
            <a:r>
              <a:rPr lang="en-GB" sz="3200" dirty="0">
                <a:latin typeface="Graphik" panose="020B0503030202060203" pitchFamily="34" charset="0"/>
              </a:rPr>
              <a:t>Tenure</a:t>
            </a:r>
            <a:endParaRPr lang="en-US" sz="3200" dirty="0">
              <a:latin typeface="Graphik" panose="020B050303020206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4FC8F6-FA36-4392-92D3-ABD15D6C252E}"/>
              </a:ext>
            </a:extLst>
          </p:cNvPr>
          <p:cNvSpPr txBox="1"/>
          <p:nvPr/>
        </p:nvSpPr>
        <p:spPr>
          <a:xfrm>
            <a:off x="345560" y="1335108"/>
            <a:ext cx="1542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latin typeface="Graphik Semibold" panose="020B0703030202060203" pitchFamily="34" charset="0"/>
              </a:rPr>
              <a:t>Role tenure</a:t>
            </a:r>
            <a:endParaRPr lang="en-US" sz="1800" b="1" dirty="0">
              <a:latin typeface="Graphik Semibold" panose="020B0703030202060203" pitchFamily="34" charset="0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19B04609-751C-45AF-A9B5-D914F6C596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0712460"/>
              </p:ext>
            </p:extLst>
          </p:nvPr>
        </p:nvGraphicFramePr>
        <p:xfrm>
          <a:off x="185428" y="2454965"/>
          <a:ext cx="11900657" cy="3687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18A7BEB-9690-45CA-9BAA-864B5FCC645F}"/>
              </a:ext>
            </a:extLst>
          </p:cNvPr>
          <p:cNvSpPr txBox="1"/>
          <p:nvPr/>
        </p:nvSpPr>
        <p:spPr>
          <a:xfrm>
            <a:off x="6372219" y="2087109"/>
            <a:ext cx="3006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solidFill>
                  <a:schemeClr val="tx1"/>
                </a:solidFill>
                <a:latin typeface="Graphik" panose="020B0503030202060203" pitchFamily="34" charset="0"/>
              </a:rPr>
              <a:t>IFoA</a:t>
            </a:r>
            <a:endParaRPr lang="en-US" b="1" dirty="0">
              <a:latin typeface="Graphik" panose="020B050303020206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4AEE62-4510-4984-9432-684DAC070155}"/>
              </a:ext>
            </a:extLst>
          </p:cNvPr>
          <p:cNvSpPr txBox="1"/>
          <p:nvPr/>
        </p:nvSpPr>
        <p:spPr>
          <a:xfrm>
            <a:off x="1057202" y="2082416"/>
            <a:ext cx="3741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Graphik" panose="020B0503030202060203" pitchFamily="34" charset="0"/>
              </a:rPr>
              <a:t>UK Financial Services</a:t>
            </a:r>
            <a:endParaRPr lang="en-US" b="1" dirty="0">
              <a:latin typeface="Graphik" panose="020B050303020206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0C474F-1B1D-4F32-A356-AF02D00944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20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27AD8EE-1B40-F6FB-7072-42540940C9B0}"/>
              </a:ext>
            </a:extLst>
          </p:cNvPr>
          <p:cNvSpPr/>
          <p:nvPr/>
        </p:nvSpPr>
        <p:spPr>
          <a:xfrm>
            <a:off x="5283501" y="985236"/>
            <a:ext cx="4945465" cy="561558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72EB8A-5B8B-481A-8178-0C17A2CEA5CD}"/>
              </a:ext>
            </a:extLst>
          </p:cNvPr>
          <p:cNvSpPr txBox="1"/>
          <p:nvPr/>
        </p:nvSpPr>
        <p:spPr>
          <a:xfrm>
            <a:off x="342735" y="128437"/>
            <a:ext cx="9481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Graphik" panose="020B0503030202060203" pitchFamily="34" charset="0"/>
              </a:rPr>
              <a:t>Demographics: </a:t>
            </a:r>
            <a:r>
              <a:rPr lang="en-GB" sz="3200" dirty="0">
                <a:latin typeface="Graphik" panose="020B0503030202060203" pitchFamily="34" charset="0"/>
              </a:rPr>
              <a:t>School type</a:t>
            </a:r>
            <a:endParaRPr lang="en-US" sz="3200" dirty="0">
              <a:latin typeface="Graphik" panose="020B050303020206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7EC3F5-91F6-47F6-A884-D0EB93575DF4}"/>
              </a:ext>
            </a:extLst>
          </p:cNvPr>
          <p:cNvSpPr txBox="1"/>
          <p:nvPr/>
        </p:nvSpPr>
        <p:spPr>
          <a:xfrm>
            <a:off x="342734" y="3751292"/>
            <a:ext cx="3467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latin typeface="Graphik Semibold" panose="020B0703030202060203" pitchFamily="34" charset="0"/>
              </a:rPr>
              <a:t>Employees (Senior level)</a:t>
            </a:r>
            <a:endParaRPr lang="en-US" sz="1600" b="1" dirty="0">
              <a:latin typeface="Graphik Semibold" panose="020B0703030202060203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E709CF1-54C7-431C-B563-F3E1C4385A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9183423"/>
              </p:ext>
            </p:extLst>
          </p:nvPr>
        </p:nvGraphicFramePr>
        <p:xfrm>
          <a:off x="342735" y="4121626"/>
          <a:ext cx="11668290" cy="2318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FF3A9-0037-41C4-9FFC-F21C419D06D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400E97-28C8-3F28-53E8-6D900E0F8DD3}"/>
              </a:ext>
            </a:extLst>
          </p:cNvPr>
          <p:cNvSpPr txBox="1"/>
          <p:nvPr/>
        </p:nvSpPr>
        <p:spPr>
          <a:xfrm>
            <a:off x="431950" y="843036"/>
            <a:ext cx="3467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latin typeface="Graphik Semibold" panose="020B0703030202060203" pitchFamily="34" charset="0"/>
              </a:rPr>
              <a:t>Employees (Overall)</a:t>
            </a:r>
            <a:endParaRPr lang="en-US" sz="1600" b="1" dirty="0">
              <a:latin typeface="Graphik Semibold" panose="020B070303020206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4C71077-9956-E7A2-C52C-45474A162A5C}"/>
              </a:ext>
            </a:extLst>
          </p:cNvPr>
          <p:cNvSpPr txBox="1"/>
          <p:nvPr/>
        </p:nvSpPr>
        <p:spPr>
          <a:xfrm>
            <a:off x="1095220" y="1219298"/>
            <a:ext cx="3741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Graphik" panose="020B0503030202060203" pitchFamily="34" charset="0"/>
              </a:rPr>
              <a:t>UK Average</a:t>
            </a:r>
            <a:endParaRPr lang="en-US" b="1" dirty="0">
              <a:latin typeface="Graphik" panose="020B05030302020602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8A0F41-CEB9-62C4-59A6-FB67117B3922}"/>
              </a:ext>
            </a:extLst>
          </p:cNvPr>
          <p:cNvSpPr txBox="1"/>
          <p:nvPr/>
        </p:nvSpPr>
        <p:spPr>
          <a:xfrm>
            <a:off x="6176912" y="1219298"/>
            <a:ext cx="32022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solidFill>
                  <a:schemeClr val="tx1"/>
                </a:solidFill>
                <a:latin typeface="Graphik" panose="020B0503030202060203" pitchFamily="34" charset="0"/>
              </a:rPr>
              <a:t>IFoA</a:t>
            </a:r>
            <a:endParaRPr lang="en-US" b="1" dirty="0">
              <a:latin typeface="Graphik" panose="020B0503030202060203" pitchFamily="34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18C4ABB5-716A-277E-47F5-A8B3AEBD53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5394788"/>
              </p:ext>
            </p:extLst>
          </p:nvPr>
        </p:nvGraphicFramePr>
        <p:xfrm>
          <a:off x="342735" y="1491323"/>
          <a:ext cx="11668290" cy="2139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FA799F9A-6257-4B0D-053A-EB2C08D94231}"/>
              </a:ext>
            </a:extLst>
          </p:cNvPr>
          <p:cNvSpPr txBox="1"/>
          <p:nvPr/>
        </p:nvSpPr>
        <p:spPr>
          <a:xfrm>
            <a:off x="515754" y="6452170"/>
            <a:ext cx="110315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UK average for employees source: </a:t>
            </a:r>
            <a:r>
              <a:rPr lang="en-GB" sz="1000" dirty="0">
                <a:hlinkClick r:id="rId4"/>
              </a:rPr>
              <a:t>https://socialmobilityworks.org/toolkit/measurement/</a:t>
            </a:r>
            <a:endParaRPr lang="en-GB" sz="1000" dirty="0"/>
          </a:p>
          <a:p>
            <a:r>
              <a:rPr lang="en-GB" sz="1000" baseline="0" dirty="0"/>
              <a:t>UK average for employees (senior level) source: </a:t>
            </a:r>
            <a:r>
              <a:rPr lang="en-GB" sz="1000" dirty="0">
                <a:hlinkClick r:id="rId5"/>
              </a:rPr>
              <a:t>https://www.gov.uk/government/news/elitism-in-britain-2019</a:t>
            </a:r>
            <a:endParaRPr lang="en-GB" sz="1000" dirty="0"/>
          </a:p>
          <a:p>
            <a:endParaRPr lang="en-GB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A3E413-9F3A-AD8B-5E9E-C97A79DB29E5}"/>
              </a:ext>
            </a:extLst>
          </p:cNvPr>
          <p:cNvSpPr txBox="1"/>
          <p:nvPr/>
        </p:nvSpPr>
        <p:spPr>
          <a:xfrm>
            <a:off x="428066" y="6433575"/>
            <a:ext cx="2354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850839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3CF4D127-67DD-0299-E457-293D09FFAE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1263152"/>
              </p:ext>
            </p:extLst>
          </p:nvPr>
        </p:nvGraphicFramePr>
        <p:xfrm>
          <a:off x="6169136" y="5248248"/>
          <a:ext cx="5848350" cy="1227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94B9114-C890-2C32-6DA8-F9AB54C98A29}"/>
              </a:ext>
            </a:extLst>
          </p:cNvPr>
          <p:cNvSpPr/>
          <p:nvPr/>
        </p:nvSpPr>
        <p:spPr>
          <a:xfrm>
            <a:off x="174514" y="3868035"/>
            <a:ext cx="5848350" cy="175453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2BB4D2-3472-4950-8CB0-4CD8A4147806}"/>
              </a:ext>
            </a:extLst>
          </p:cNvPr>
          <p:cNvSpPr txBox="1"/>
          <p:nvPr/>
        </p:nvSpPr>
        <p:spPr>
          <a:xfrm>
            <a:off x="485511" y="1387422"/>
            <a:ext cx="5368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Graphik Semibold" panose="020B0703030202060203" pitchFamily="34" charset="0"/>
              </a:rPr>
              <a:t>I feel like a key component of my team with real influence over decisions  (by SEB)</a:t>
            </a:r>
            <a:endParaRPr lang="en-GB" dirty="0">
              <a:latin typeface="Graphik" panose="020B0503030202060203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C4E4036-665A-4E25-884B-7572933BCAFA}"/>
              </a:ext>
            </a:extLst>
          </p:cNvPr>
          <p:cNvCxnSpPr/>
          <p:nvPr/>
        </p:nvCxnSpPr>
        <p:spPr>
          <a:xfrm>
            <a:off x="6169137" y="1555053"/>
            <a:ext cx="0" cy="4668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0E6A127-EF40-44CD-BFC7-90A1F67FDCF9}"/>
              </a:ext>
            </a:extLst>
          </p:cNvPr>
          <p:cNvSpPr txBox="1"/>
          <p:nvPr/>
        </p:nvSpPr>
        <p:spPr>
          <a:xfrm>
            <a:off x="6483926" y="1387422"/>
            <a:ext cx="5756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Graphik Semibold" panose="020B0703030202060203" pitchFamily="34" charset="0"/>
              </a:rPr>
              <a:t>I feel like I can bring my whole self to work (by SEB)</a:t>
            </a:r>
            <a:endParaRPr lang="en-GB" dirty="0">
              <a:latin typeface="Graphik" panose="020B050303020206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C7609B-3DC2-417C-8707-AD9821E0038A}"/>
              </a:ext>
            </a:extLst>
          </p:cNvPr>
          <p:cNvSpPr txBox="1"/>
          <p:nvPr/>
        </p:nvSpPr>
        <p:spPr>
          <a:xfrm>
            <a:off x="440834" y="141842"/>
            <a:ext cx="9481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Graphik" panose="020B0503030202060203" pitchFamily="34" charset="0"/>
              </a:rPr>
              <a:t>Sentiment: </a:t>
            </a:r>
            <a:r>
              <a:rPr lang="en-GB" sz="3200" dirty="0">
                <a:latin typeface="Graphik" panose="020B0503030202060203" pitchFamily="34" charset="0"/>
              </a:rPr>
              <a:t>Inclusion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B5469A-A6F4-48CC-8E4C-41FEC10DF91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E4ECA15-8EAC-E4B8-CDE0-0CE8C2AFBE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2719954"/>
              </p:ext>
            </p:extLst>
          </p:nvPr>
        </p:nvGraphicFramePr>
        <p:xfrm>
          <a:off x="681441" y="1910642"/>
          <a:ext cx="5254273" cy="4227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4B74030-BEA9-6780-8463-36270B6604F6}"/>
              </a:ext>
            </a:extLst>
          </p:cNvPr>
          <p:cNvSpPr txBox="1"/>
          <p:nvPr/>
        </p:nvSpPr>
        <p:spPr>
          <a:xfrm>
            <a:off x="225849" y="3990481"/>
            <a:ext cx="400110" cy="147935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kern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rPr>
              <a:t>IFoA</a:t>
            </a:r>
            <a:endParaRPr lang="en-GB" kern="1200" dirty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B6F9FF-68D4-CC3A-37ED-542E637093A0}"/>
              </a:ext>
            </a:extLst>
          </p:cNvPr>
          <p:cNvSpPr txBox="1"/>
          <p:nvPr/>
        </p:nvSpPr>
        <p:spPr>
          <a:xfrm>
            <a:off x="155171" y="2065234"/>
            <a:ext cx="615553" cy="147935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rPr>
              <a:t>UK Financial Services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033BC7F-6A0B-DB47-FF1C-502EFAFF6F05}"/>
              </a:ext>
            </a:extLst>
          </p:cNvPr>
          <p:cNvCxnSpPr>
            <a:cxnSpLocks/>
          </p:cNvCxnSpPr>
          <p:nvPr/>
        </p:nvCxnSpPr>
        <p:spPr>
          <a:xfrm>
            <a:off x="225849" y="3766608"/>
            <a:ext cx="570986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11AAD8A-1982-C513-8F6B-257BF55DC0D7}"/>
              </a:ext>
            </a:extLst>
          </p:cNvPr>
          <p:cNvSpPr/>
          <p:nvPr/>
        </p:nvSpPr>
        <p:spPr>
          <a:xfrm>
            <a:off x="6269845" y="3856819"/>
            <a:ext cx="5848350" cy="176575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DB8ADA2A-53DE-6734-9D68-C330905C53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1426977"/>
              </p:ext>
            </p:extLst>
          </p:nvPr>
        </p:nvGraphicFramePr>
        <p:xfrm>
          <a:off x="6776772" y="1899426"/>
          <a:ext cx="5254273" cy="4227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73645405-449A-0574-6A15-64B5772DBBED}"/>
              </a:ext>
            </a:extLst>
          </p:cNvPr>
          <p:cNvSpPr txBox="1"/>
          <p:nvPr/>
        </p:nvSpPr>
        <p:spPr>
          <a:xfrm>
            <a:off x="6321180" y="3979265"/>
            <a:ext cx="400110" cy="147935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kern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rPr>
              <a:t>IFoA</a:t>
            </a:r>
            <a:endParaRPr lang="en-GB" kern="1200" dirty="0">
              <a:solidFill>
                <a:schemeClr val="tx1">
                  <a:lumMod val="65000"/>
                  <a:lumOff val="35000"/>
                </a:schemeClr>
              </a:solidFill>
              <a:latin typeface="Graphik" panose="020B0503030202060203" pitchFamily="34" charset="0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E326B5B-E8FE-60DC-3C05-FAE9624EB94E}"/>
              </a:ext>
            </a:extLst>
          </p:cNvPr>
          <p:cNvSpPr txBox="1"/>
          <p:nvPr/>
        </p:nvSpPr>
        <p:spPr>
          <a:xfrm>
            <a:off x="6250502" y="2054018"/>
            <a:ext cx="615553" cy="147935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Graphik" panose="020B0503030202060203" pitchFamily="34" charset="0"/>
                <a:ea typeface="+mn-ea"/>
                <a:cs typeface="+mn-cs"/>
              </a:rPr>
              <a:t>UK Financial Services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3DB3EBA-0DAE-3A62-2540-752739FB2588}"/>
              </a:ext>
            </a:extLst>
          </p:cNvPr>
          <p:cNvCxnSpPr>
            <a:cxnSpLocks/>
          </p:cNvCxnSpPr>
          <p:nvPr/>
        </p:nvCxnSpPr>
        <p:spPr>
          <a:xfrm>
            <a:off x="6321180" y="3755392"/>
            <a:ext cx="570986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005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B3B6A94-0030-3E69-7EEF-1C9C930C4CAC}"/>
              </a:ext>
            </a:extLst>
          </p:cNvPr>
          <p:cNvSpPr/>
          <p:nvPr/>
        </p:nvSpPr>
        <p:spPr>
          <a:xfrm>
            <a:off x="177339" y="4287135"/>
            <a:ext cx="11837319" cy="145644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4F72908A-664D-D3D9-3559-F8C328F347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3377899"/>
              </p:ext>
            </p:extLst>
          </p:nvPr>
        </p:nvGraphicFramePr>
        <p:xfrm>
          <a:off x="177337" y="1838254"/>
          <a:ext cx="4026880" cy="4679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A3B2CB1D-749D-4880-B06A-F320AAAAD9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0355748"/>
              </p:ext>
            </p:extLst>
          </p:nvPr>
        </p:nvGraphicFramePr>
        <p:xfrm>
          <a:off x="8403906" y="1838254"/>
          <a:ext cx="3610754" cy="4679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CD20F30-C0C8-4E26-B10B-E7A374FA38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4750732"/>
              </p:ext>
            </p:extLst>
          </p:nvPr>
        </p:nvGraphicFramePr>
        <p:xfrm>
          <a:off x="4204219" y="1838254"/>
          <a:ext cx="3682526" cy="4679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472EB8A-5B8B-481A-8178-0C17A2CEA5CD}"/>
              </a:ext>
            </a:extLst>
          </p:cNvPr>
          <p:cNvSpPr txBox="1"/>
          <p:nvPr/>
        </p:nvSpPr>
        <p:spPr>
          <a:xfrm>
            <a:off x="449309" y="136525"/>
            <a:ext cx="9481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 panose="020B0503030202060203" pitchFamily="34" charset="0"/>
                <a:cs typeface="Arial"/>
                <a:sym typeface="Arial"/>
              </a:rPr>
              <a:t>Sentiment: </a:t>
            </a:r>
            <a:r>
              <a:rPr kumimoji="0" lang="en-GB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 panose="020B0503030202060203" pitchFamily="34" charset="0"/>
                <a:cs typeface="Arial"/>
                <a:sym typeface="Arial"/>
              </a:rPr>
              <a:t>Progression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raphik" panose="020B0503030202060203" pitchFamily="34" charset="0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EA5B92-97C1-4B1A-93F2-1C85DDC14953}"/>
              </a:ext>
            </a:extLst>
          </p:cNvPr>
          <p:cNvSpPr txBox="1"/>
          <p:nvPr/>
        </p:nvSpPr>
        <p:spPr>
          <a:xfrm>
            <a:off x="4074946" y="966917"/>
            <a:ext cx="40137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 Semibold" panose="020B0703030202060203" pitchFamily="34" charset="0"/>
                <a:cs typeface="Arial"/>
                <a:sym typeface="Arial"/>
              </a:rPr>
              <a:t>How satisfied are you with the pace of your career development to date?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 panose="020B0503030202060203" pitchFamily="34" charset="0"/>
                <a:cs typeface="Arial"/>
                <a:sym typeface="Arial"/>
              </a:rPr>
              <a:t>% “satisfied” or “very satisfied”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855D6C-E382-487D-BAC0-37EAF5751C97}"/>
              </a:ext>
            </a:extLst>
          </p:cNvPr>
          <p:cNvCxnSpPr/>
          <p:nvPr/>
        </p:nvCxnSpPr>
        <p:spPr>
          <a:xfrm>
            <a:off x="8195224" y="1863945"/>
            <a:ext cx="0" cy="4668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6E0E3F7-4E0F-4E29-BAAC-452F86F9FB94}"/>
              </a:ext>
            </a:extLst>
          </p:cNvPr>
          <p:cNvSpPr txBox="1"/>
          <p:nvPr/>
        </p:nvSpPr>
        <p:spPr>
          <a:xfrm>
            <a:off x="8258604" y="966917"/>
            <a:ext cx="39013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 Semibold" panose="020B0703030202060203" pitchFamily="34" charset="0"/>
                <a:cs typeface="Arial"/>
                <a:sym typeface="Arial"/>
              </a:rPr>
              <a:t>In general, do you feel you have the same chance of success in the workplace as your colleagues?</a:t>
            </a:r>
            <a:b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 Semibold" panose="020B0703030202060203" pitchFamily="34" charset="0"/>
                <a:cs typeface="Arial"/>
                <a:sym typeface="Arial"/>
              </a:rPr>
            </a:b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 panose="020B0503030202060203" pitchFamily="34" charset="0"/>
                <a:cs typeface="Arial"/>
                <a:sym typeface="Arial"/>
              </a:rPr>
              <a:t>% “yes, definitely” or “yes, to some extent”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DDCD98-7B41-4C43-A003-B5B5DC1E6FA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200" b="0" i="0" u="none" strike="noStrike" kern="0" cap="none" spc="0" normalizeH="0" baseline="0" noProof="0" smtClean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9</a:t>
            </a:fld>
            <a:endParaRPr kumimoji="0" lang="en-GB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2F2081C-85A3-201A-4DE7-2FFF6F39B805}"/>
              </a:ext>
            </a:extLst>
          </p:cNvPr>
          <p:cNvCxnSpPr/>
          <p:nvPr/>
        </p:nvCxnSpPr>
        <p:spPr>
          <a:xfrm>
            <a:off x="3996428" y="1863945"/>
            <a:ext cx="0" cy="4668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DF452DB-988E-97ED-7363-2F63EE63409A}"/>
              </a:ext>
            </a:extLst>
          </p:cNvPr>
          <p:cNvSpPr txBox="1"/>
          <p:nvPr/>
        </p:nvSpPr>
        <p:spPr>
          <a:xfrm>
            <a:off x="280334" y="966917"/>
            <a:ext cx="3507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Graphik Semibold" panose="020B0703030202060203" pitchFamily="34" charset="0"/>
              </a:rPr>
              <a:t>What impact, if any, do you think your socio-economic background has had on your progression?</a:t>
            </a:r>
            <a:br>
              <a:rPr lang="en-GB" dirty="0">
                <a:latin typeface="Graphik Semibold" panose="020B0703030202060203" pitchFamily="34" charset="0"/>
              </a:rPr>
            </a:b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 panose="020B0503030202060203" pitchFamily="34" charset="0"/>
                <a:cs typeface="Arial"/>
                <a:sym typeface="Arial"/>
              </a:rPr>
              <a:t>% “positive” or “very positive”</a:t>
            </a:r>
          </a:p>
        </p:txBody>
      </p:sp>
    </p:spTree>
    <p:extLst>
      <p:ext uri="{BB962C8B-B14F-4D97-AF65-F5344CB8AC3E}">
        <p14:creationId xmlns:p14="http://schemas.microsoft.com/office/powerpoint/2010/main" val="72264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tent Layouts">
  <a:themeElements>
    <a:clrScheme name="Accenture MasterBrand">
      <a:dk1>
        <a:srgbClr val="000000"/>
      </a:dk1>
      <a:lt1>
        <a:srgbClr val="FFFFFF"/>
      </a:lt1>
      <a:dk2>
        <a:srgbClr val="595959"/>
      </a:dk2>
      <a:lt2>
        <a:srgbClr val="D8D8D8"/>
      </a:lt2>
      <a:accent1>
        <a:srgbClr val="7E00FF"/>
      </a:accent1>
      <a:accent2>
        <a:srgbClr val="FF0000"/>
      </a:accent2>
      <a:accent3>
        <a:srgbClr val="2800FF"/>
      </a:accent3>
      <a:accent4>
        <a:srgbClr val="00BAFF"/>
      </a:accent4>
      <a:accent5>
        <a:srgbClr val="00FF7D"/>
      </a:accent5>
      <a:accent6>
        <a:srgbClr val="FFEA00"/>
      </a:accent6>
      <a:hlink>
        <a:srgbClr val="2800FF"/>
      </a:hlink>
      <a:folHlink>
        <a:srgbClr val="7E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tent Layouts">
  <a:themeElements>
    <a:clrScheme name="Accenture MasterBrand">
      <a:dk1>
        <a:srgbClr val="000000"/>
      </a:dk1>
      <a:lt1>
        <a:srgbClr val="FFFFFF"/>
      </a:lt1>
      <a:dk2>
        <a:srgbClr val="595959"/>
      </a:dk2>
      <a:lt2>
        <a:srgbClr val="D8D8D8"/>
      </a:lt2>
      <a:accent1>
        <a:srgbClr val="7E00FF"/>
      </a:accent1>
      <a:accent2>
        <a:srgbClr val="FF0000"/>
      </a:accent2>
      <a:accent3>
        <a:srgbClr val="2800FF"/>
      </a:accent3>
      <a:accent4>
        <a:srgbClr val="00BAFF"/>
      </a:accent4>
      <a:accent5>
        <a:srgbClr val="00FF7D"/>
      </a:accent5>
      <a:accent6>
        <a:srgbClr val="FFEA00"/>
      </a:accent6>
      <a:hlink>
        <a:srgbClr val="2800FF"/>
      </a:hlink>
      <a:folHlink>
        <a:srgbClr val="7E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Custom 2">
      <a:dk1>
        <a:srgbClr val="1A2F57"/>
      </a:dk1>
      <a:lt1>
        <a:srgbClr val="EDEFF7"/>
      </a:lt1>
      <a:dk2>
        <a:srgbClr val="1A2F57"/>
      </a:dk2>
      <a:lt2>
        <a:srgbClr val="FFFFFF"/>
      </a:lt2>
      <a:accent1>
        <a:srgbClr val="2D69A7"/>
      </a:accent1>
      <a:accent2>
        <a:srgbClr val="B4BEDD"/>
      </a:accent2>
      <a:accent3>
        <a:srgbClr val="EDEFF7"/>
      </a:accent3>
      <a:accent4>
        <a:srgbClr val="F6AF95"/>
      </a:accent4>
      <a:accent5>
        <a:srgbClr val="FDECE5"/>
      </a:accent5>
      <a:accent6>
        <a:srgbClr val="E30613"/>
      </a:accent6>
      <a:hlink>
        <a:srgbClr val="2D69A7"/>
      </a:hlink>
      <a:folHlink>
        <a:srgbClr val="1A2F5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873EE68927454B9B718678C25BCDA0" ma:contentTypeVersion="16" ma:contentTypeDescription="Create a new document." ma:contentTypeScope="" ma:versionID="06ec29c9287974628f64b5314828a50a">
  <xsd:schema xmlns:xsd="http://www.w3.org/2001/XMLSchema" xmlns:xs="http://www.w3.org/2001/XMLSchema" xmlns:p="http://schemas.microsoft.com/office/2006/metadata/properties" xmlns:ns2="6017e419-df8d-435c-882e-fe62f277e594" xmlns:ns3="2302d75b-ecaf-4eb6-9397-a353d4a5bc33" targetNamespace="http://schemas.microsoft.com/office/2006/metadata/properties" ma:root="true" ma:fieldsID="9f575fb8a2d14914320b67cae16d4331" ns2:_="" ns3:_="">
    <xsd:import namespace="6017e419-df8d-435c-882e-fe62f277e594"/>
    <xsd:import namespace="2302d75b-ecaf-4eb6-9397-a353d4a5bc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17e419-df8d-435c-882e-fe62f277e5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13d5854-bcb9-4b42-9a63-6204cccce6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2d75b-ecaf-4eb6-9397-a353d4a5bc3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cafd32-f5f4-4ae7-acf1-d57141b75263}" ma:internalName="TaxCatchAll" ma:showField="CatchAllData" ma:web="2302d75b-ecaf-4eb6-9397-a353d4a5bc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017e419-df8d-435c-882e-fe62f277e594">
      <Terms xmlns="http://schemas.microsoft.com/office/infopath/2007/PartnerControls"/>
    </lcf76f155ced4ddcb4097134ff3c332f>
    <TaxCatchAll xmlns="2302d75b-ecaf-4eb6-9397-a353d4a5bc33" xsi:nil="true"/>
  </documentManagement>
</p:properties>
</file>

<file path=customXml/itemProps1.xml><?xml version="1.0" encoding="utf-8"?>
<ds:datastoreItem xmlns:ds="http://schemas.openxmlformats.org/officeDocument/2006/customXml" ds:itemID="{A6F8F5E8-9166-4B02-AFCE-E53D049EED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D7A723-55B4-41AE-A948-CCE070C6C0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17e419-df8d-435c-882e-fe62f277e594"/>
    <ds:schemaRef ds:uri="2302d75b-ecaf-4eb6-9397-a353d4a5bc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7C95C34-E7EE-4B21-9B69-DDE9F4580012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6017e419-df8d-435c-882e-fe62f277e594"/>
    <ds:schemaRef ds:uri="2302d75b-ecaf-4eb6-9397-a353d4a5bc3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13624</TotalTime>
  <Words>884</Words>
  <Application>Microsoft Office PowerPoint</Application>
  <PresentationFormat>Widescreen</PresentationFormat>
  <Paragraphs>72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Graphik</vt:lpstr>
      <vt:lpstr>Graphik Light</vt:lpstr>
      <vt:lpstr>Graphik Semibold</vt:lpstr>
      <vt:lpstr>Wingdings</vt:lpstr>
      <vt:lpstr>Office Theme</vt:lpstr>
      <vt:lpstr>1_Content Layouts</vt:lpstr>
      <vt:lpstr>Content Layouts</vt:lpstr>
      <vt:lpstr>2_Custom Design</vt:lpstr>
      <vt:lpstr>Socio-Economic Diversity in UK Financial and Professional Services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Mobility in UK Financial and Professional Services  Baseline survey results</dc:title>
  <dc:creator>Papoutsis, Sotirios</dc:creator>
  <cp:lastModifiedBy>Papoutsis, Sotirios</cp:lastModifiedBy>
  <cp:revision>18</cp:revision>
  <dcterms:created xsi:type="dcterms:W3CDTF">2021-12-07T09:18:04Z</dcterms:created>
  <dcterms:modified xsi:type="dcterms:W3CDTF">2022-08-04T14:52:15Z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eca86e8-6fb5-45dd-bb08-a8d185fa5301_Enabled">
    <vt:lpwstr>true</vt:lpwstr>
  </property>
  <property fmtid="{D5CDD505-2E9C-101B-9397-08002B2CF9AE}" pid="3" name="MSIP_Label_8eca86e8-6fb5-45dd-bb08-a8d185fa5301_SetDate">
    <vt:lpwstr>2021-12-15T16:25:38Z</vt:lpwstr>
  </property>
  <property fmtid="{D5CDD505-2E9C-101B-9397-08002B2CF9AE}" pid="4" name="MSIP_Label_8eca86e8-6fb5-45dd-bb08-a8d185fa5301_Method">
    <vt:lpwstr>Standard</vt:lpwstr>
  </property>
  <property fmtid="{D5CDD505-2E9C-101B-9397-08002B2CF9AE}" pid="5" name="MSIP_Label_8eca86e8-6fb5-45dd-bb08-a8d185fa5301_Name">
    <vt:lpwstr>Official</vt:lpwstr>
  </property>
  <property fmtid="{D5CDD505-2E9C-101B-9397-08002B2CF9AE}" pid="6" name="MSIP_Label_8eca86e8-6fb5-45dd-bb08-a8d185fa5301_SiteId">
    <vt:lpwstr>9fe658cd-b3cd-4056-8519-3222ffa96be8</vt:lpwstr>
  </property>
  <property fmtid="{D5CDD505-2E9C-101B-9397-08002B2CF9AE}" pid="7" name="MSIP_Label_8eca86e8-6fb5-45dd-bb08-a8d185fa5301_ActionId">
    <vt:lpwstr>456ac432-a429-4898-adbd-9d1b9e95399b</vt:lpwstr>
  </property>
  <property fmtid="{D5CDD505-2E9C-101B-9397-08002B2CF9AE}" pid="8" name="MSIP_Label_8eca86e8-6fb5-45dd-bb08-a8d185fa5301_ContentBits">
    <vt:lpwstr>0</vt:lpwstr>
  </property>
  <property fmtid="{D5CDD505-2E9C-101B-9397-08002B2CF9AE}" pid="9" name="ContentTypeId">
    <vt:lpwstr>0x01010024873EE68927454B9B718678C25BCDA0</vt:lpwstr>
  </property>
  <property fmtid="{D5CDD505-2E9C-101B-9397-08002B2CF9AE}" pid="10" name="MediaServiceImageTags">
    <vt:lpwstr/>
  </property>
</Properties>
</file>